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307" r:id="rId9"/>
    <p:sldId id="310" r:id="rId10"/>
    <p:sldId id="311" r:id="rId11"/>
    <p:sldId id="263" r:id="rId12"/>
    <p:sldId id="264" r:id="rId13"/>
    <p:sldId id="265" r:id="rId14"/>
    <p:sldId id="266" r:id="rId15"/>
    <p:sldId id="267" r:id="rId16"/>
    <p:sldId id="269" r:id="rId17"/>
    <p:sldId id="270" r:id="rId18"/>
    <p:sldId id="271" r:id="rId19"/>
    <p:sldId id="272" r:id="rId20"/>
    <p:sldId id="273" r:id="rId21"/>
    <p:sldId id="274" r:id="rId22"/>
    <p:sldId id="275" r:id="rId23"/>
    <p:sldId id="276" r:id="rId24"/>
    <p:sldId id="277" r:id="rId25"/>
    <p:sldId id="278" r:id="rId26"/>
    <p:sldId id="279" r:id="rId27"/>
    <p:sldId id="299" r:id="rId28"/>
    <p:sldId id="300" r:id="rId29"/>
    <p:sldId id="301" r:id="rId30"/>
    <p:sldId id="302" r:id="rId31"/>
    <p:sldId id="303" r:id="rId32"/>
    <p:sldId id="304" r:id="rId33"/>
    <p:sldId id="305" r:id="rId34"/>
    <p:sldId id="280" r:id="rId35"/>
    <p:sldId id="345" r:id="rId36"/>
    <p:sldId id="346" r:id="rId37"/>
    <p:sldId id="347" r:id="rId38"/>
    <p:sldId id="348" r:id="rId39"/>
    <p:sldId id="349" r:id="rId40"/>
    <p:sldId id="350" r:id="rId41"/>
    <p:sldId id="351" r:id="rId42"/>
    <p:sldId id="352" r:id="rId43"/>
    <p:sldId id="353" r:id="rId44"/>
    <p:sldId id="281" r:id="rId45"/>
    <p:sldId id="282" r:id="rId46"/>
    <p:sldId id="283" r:id="rId47"/>
    <p:sldId id="284" r:id="rId48"/>
    <p:sldId id="285" r:id="rId49"/>
    <p:sldId id="306" r:id="rId50"/>
    <p:sldId id="286" r:id="rId51"/>
    <p:sldId id="313" r:id="rId52"/>
    <p:sldId id="314"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4" d="100"/>
          <a:sy n="94" d="100"/>
        </p:scale>
        <p:origin x="-1278" y="1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8/17/2014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8/17/2014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8/17/2014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8/17/2014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8/17/2014</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8/17/2014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8/17/2014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8/17/2014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8/17/2014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8/17/2014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8/17/2014</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8/17/2014</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rovost.asu.edu/files/AcademicIntegrityPolicyPDF.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9.wmf"/></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hyperlink" Target="http://en.wikipedia.org/wiki/File:Ivan_Sutherland_at_CHM.jpg" TargetMode="Externa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6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lstStyle/>
          <a:p>
            <a:r>
              <a:rPr lang="en-US" dirty="0" smtClean="0"/>
              <a:t>CSE 470/598</a:t>
            </a:r>
            <a:br>
              <a:rPr lang="en-US" dirty="0" smtClean="0"/>
            </a:br>
            <a:r>
              <a:rPr lang="en-US" dirty="0" smtClean="0"/>
              <a:t>Computer Graphics</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Exams</a:t>
            </a:r>
            <a:endParaRPr lang="en-US" dirty="0"/>
          </a:p>
        </p:txBody>
      </p:sp>
      <p:sp>
        <p:nvSpPr>
          <p:cNvPr id="3" name="Content Placeholder 2"/>
          <p:cNvSpPr>
            <a:spLocks noGrp="1"/>
          </p:cNvSpPr>
          <p:nvPr>
            <p:ph idx="1"/>
          </p:nvPr>
        </p:nvSpPr>
        <p:spPr>
          <a:xfrm>
            <a:off x="457200" y="1524000"/>
            <a:ext cx="8534400" cy="4724400"/>
          </a:xfrm>
        </p:spPr>
        <p:txBody>
          <a:bodyPr>
            <a:normAutofit/>
          </a:bodyPr>
          <a:lstStyle/>
          <a:p>
            <a:r>
              <a:rPr lang="en-US" dirty="0" smtClean="0"/>
              <a:t>Closed-book</a:t>
            </a:r>
          </a:p>
          <a:p>
            <a:r>
              <a:rPr lang="en-US" dirty="0" smtClean="0"/>
              <a:t>Fixed duration</a:t>
            </a:r>
          </a:p>
          <a:p>
            <a:r>
              <a:rPr lang="en-US" dirty="0" smtClean="0"/>
              <a:t>Mid-term exam </a:t>
            </a:r>
          </a:p>
          <a:p>
            <a:pPr lvl="1"/>
            <a:r>
              <a:rPr lang="en-US" dirty="0" smtClean="0"/>
              <a:t>Tuesday, </a:t>
            </a:r>
            <a:r>
              <a:rPr lang="en-US" dirty="0"/>
              <a:t>October </a:t>
            </a:r>
            <a:r>
              <a:rPr lang="en-US" dirty="0" smtClean="0"/>
              <a:t>10 </a:t>
            </a:r>
            <a:r>
              <a:rPr lang="en-US" dirty="0"/>
              <a:t>(tentative), </a:t>
            </a:r>
            <a:r>
              <a:rPr lang="en-US" dirty="0" smtClean="0"/>
              <a:t>9:00AM </a:t>
            </a:r>
            <a:r>
              <a:rPr lang="en-US" dirty="0"/>
              <a:t>– </a:t>
            </a:r>
            <a:r>
              <a:rPr lang="en-US" dirty="0" smtClean="0"/>
              <a:t>10:15 </a:t>
            </a:r>
            <a:r>
              <a:rPr lang="en-US" dirty="0"/>
              <a:t>pm, </a:t>
            </a:r>
            <a:r>
              <a:rPr lang="en-US" dirty="0" smtClean="0"/>
              <a:t>BYAC 150</a:t>
            </a:r>
            <a:endParaRPr lang="en-US" dirty="0"/>
          </a:p>
          <a:p>
            <a:r>
              <a:rPr lang="en-US" dirty="0"/>
              <a:t>Final exam</a:t>
            </a:r>
          </a:p>
          <a:p>
            <a:pPr lvl="1"/>
            <a:r>
              <a:rPr lang="en-US" dirty="0" smtClean="0"/>
              <a:t>Thursday, </a:t>
            </a:r>
            <a:r>
              <a:rPr lang="en-US" dirty="0"/>
              <a:t>December </a:t>
            </a:r>
            <a:r>
              <a:rPr lang="en-US" dirty="0" smtClean="0"/>
              <a:t>11</a:t>
            </a:r>
            <a:r>
              <a:rPr lang="en-US" baseline="30000" dirty="0" smtClean="0"/>
              <a:t>th</a:t>
            </a:r>
            <a:r>
              <a:rPr lang="en-US" dirty="0"/>
              <a:t>, 7:30-9:20AM BYAC 150</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Textbook</a:t>
            </a:r>
            <a:endParaRPr lang="en-US" dirty="0"/>
          </a:p>
        </p:txBody>
      </p:sp>
      <p:sp>
        <p:nvSpPr>
          <p:cNvPr id="3" name="Content Placeholder 2"/>
          <p:cNvSpPr>
            <a:spLocks noGrp="1"/>
          </p:cNvSpPr>
          <p:nvPr>
            <p:ph sz="quarter" idx="1"/>
          </p:nvPr>
        </p:nvSpPr>
        <p:spPr/>
        <p:txBody>
          <a:bodyPr/>
          <a:lstStyle/>
          <a:p>
            <a:r>
              <a:rPr lang="en-US" dirty="0" smtClean="0"/>
              <a:t>OpenGL Programming Guide 8</a:t>
            </a:r>
            <a:r>
              <a:rPr lang="en-US" baseline="30000" dirty="0" smtClean="0"/>
              <a:t>th</a:t>
            </a:r>
            <a:r>
              <a:rPr lang="en-US" dirty="0" smtClean="0"/>
              <a:t> Edition</a:t>
            </a:r>
          </a:p>
          <a:p>
            <a:pPr lvl="1"/>
            <a:r>
              <a:rPr lang="en-US" dirty="0" smtClean="0"/>
              <a:t>7</a:t>
            </a:r>
            <a:r>
              <a:rPr lang="en-US" baseline="30000" dirty="0" smtClean="0"/>
              <a:t>th</a:t>
            </a:r>
            <a:r>
              <a:rPr lang="en-US" dirty="0" smtClean="0"/>
              <a:t> Edition Available as PDF - http://www.opengl.org/documentation/red_book/</a:t>
            </a:r>
            <a:endParaRPr lang="en-US" dirty="0"/>
          </a:p>
        </p:txBody>
      </p:sp>
      <p:pic>
        <p:nvPicPr>
          <p:cNvPr id="3077" name="Picture 5"/>
          <p:cNvPicPr>
            <a:picLocks noChangeAspect="1" noChangeArrowheads="1"/>
          </p:cNvPicPr>
          <p:nvPr/>
        </p:nvPicPr>
        <p:blipFill>
          <a:blip r:embed="rId2" cstate="print"/>
          <a:srcRect/>
          <a:stretch>
            <a:fillRect/>
          </a:stretch>
        </p:blipFill>
        <p:spPr bwMode="auto">
          <a:xfrm>
            <a:off x="2667000" y="2895600"/>
            <a:ext cx="3048000" cy="37564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a:t>
            </a:r>
            <a:endParaRPr lang="en-US" dirty="0"/>
          </a:p>
        </p:txBody>
      </p:sp>
      <p:sp>
        <p:nvSpPr>
          <p:cNvPr id="3" name="Content Placeholder 2"/>
          <p:cNvSpPr>
            <a:spLocks noGrp="1"/>
          </p:cNvSpPr>
          <p:nvPr>
            <p:ph sz="quarter" idx="1"/>
          </p:nvPr>
        </p:nvSpPr>
        <p:spPr/>
        <p:txBody>
          <a:bodyPr/>
          <a:lstStyle/>
          <a:p>
            <a:r>
              <a:rPr lang="en-US" dirty="0" smtClean="0"/>
              <a:t>The slides will be available on </a:t>
            </a:r>
            <a:r>
              <a:rPr lang="en-US" dirty="0" smtClean="0">
                <a:solidFill>
                  <a:schemeClr val="accent2"/>
                </a:solidFill>
              </a:rPr>
              <a:t>blackboard</a:t>
            </a:r>
            <a:r>
              <a:rPr lang="en-US" dirty="0" smtClean="0"/>
              <a:t> and are intended for your personal studies</a:t>
            </a:r>
          </a:p>
          <a:p>
            <a:r>
              <a:rPr lang="en-US" dirty="0" smtClean="0"/>
              <a:t>You are not allowed to distribute the slides </a:t>
            </a:r>
          </a:p>
          <a:p>
            <a:r>
              <a:rPr lang="en-US" dirty="0" smtClean="0"/>
              <a:t>You are still expected to read the book for a better and more complete understanding of the topics in this class</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Projects</a:t>
            </a:r>
            <a:endParaRPr lang="en-US" dirty="0"/>
          </a:p>
        </p:txBody>
      </p:sp>
      <p:sp>
        <p:nvSpPr>
          <p:cNvPr id="3" name="Content Placeholder 2"/>
          <p:cNvSpPr>
            <a:spLocks noGrp="1"/>
          </p:cNvSpPr>
          <p:nvPr>
            <p:ph sz="quarter" idx="1"/>
          </p:nvPr>
        </p:nvSpPr>
        <p:spPr/>
        <p:txBody>
          <a:bodyPr/>
          <a:lstStyle/>
          <a:p>
            <a:r>
              <a:rPr lang="en-US" dirty="0" smtClean="0"/>
              <a:t>The projects are the core of the course</a:t>
            </a:r>
          </a:p>
          <a:p>
            <a:r>
              <a:rPr lang="en-US" dirty="0" smtClean="0"/>
              <a:t>It is important that you are able to implement computer graphics algorithms</a:t>
            </a:r>
          </a:p>
          <a:p>
            <a:r>
              <a:rPr lang="en-US" dirty="0" smtClean="0"/>
              <a:t>The projects will have a clear specification</a:t>
            </a:r>
          </a:p>
          <a:p>
            <a:r>
              <a:rPr lang="en-US" dirty="0" smtClean="0"/>
              <a:t>The TA will test your programs and ask a few questions about the code</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normAutofit lnSpcReduction="10000"/>
          </a:bodyPr>
          <a:lstStyle/>
          <a:p>
            <a:pPr>
              <a:buNone/>
            </a:pPr>
            <a:r>
              <a:rPr lang="pt-BR" dirty="0" smtClean="0"/>
              <a:t>A+ [97–100]		A [93–96] 		A- [90-92]</a:t>
            </a:r>
          </a:p>
          <a:p>
            <a:pPr>
              <a:buNone/>
            </a:pPr>
            <a:r>
              <a:rPr lang="pt-BR" dirty="0" smtClean="0"/>
              <a:t>B+ [87–89] 		B [83–87] 		B- [80–82]</a:t>
            </a:r>
          </a:p>
          <a:p>
            <a:pPr>
              <a:buNone/>
            </a:pPr>
            <a:r>
              <a:rPr lang="pt-BR" dirty="0" smtClean="0"/>
              <a:t>C+ [77–79]		C [70–77]		 		</a:t>
            </a:r>
          </a:p>
          <a:p>
            <a:pPr>
              <a:buNone/>
            </a:pPr>
            <a:r>
              <a:rPr lang="pt-BR" dirty="0" smtClean="0"/>
              <a:t> D   [60-69]</a:t>
            </a:r>
          </a:p>
          <a:p>
            <a:pPr>
              <a:buNone/>
            </a:pPr>
            <a:r>
              <a:rPr lang="pt-BR" dirty="0" smtClean="0"/>
              <a:t> E    [0–60]</a:t>
            </a:r>
          </a:p>
          <a:p>
            <a:pPr>
              <a:buNone/>
            </a:pPr>
            <a:endParaRPr lang="pt-BR" dirty="0" smtClean="0"/>
          </a:p>
          <a:p>
            <a:pPr lvl="1"/>
            <a:r>
              <a:rPr lang="pt-BR" dirty="0" smtClean="0"/>
              <a:t>I might choose to improve the grades by lowering some cutoff values</a:t>
            </a:r>
          </a:p>
          <a:p>
            <a:pPr lvl="1"/>
            <a:r>
              <a:rPr lang="pt-BR" dirty="0" smtClean="0"/>
              <a:t>I will definitely not increase the cutoff </a:t>
            </a:r>
            <a:r>
              <a:rPr lang="pt-BR" dirty="0" smtClean="0"/>
              <a:t>values</a:t>
            </a:r>
          </a:p>
          <a:p>
            <a:pPr lvl="1"/>
            <a:r>
              <a:rPr lang="pt-BR" dirty="0" smtClean="0"/>
              <a:t>If there is a curve it will not be decided until all grades are in, if you ask, this is the scale I will refer to</a:t>
            </a:r>
            <a:endParaRPr lang="pt-BR"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Projects:		55%</a:t>
            </a:r>
          </a:p>
          <a:p>
            <a:pPr>
              <a:lnSpc>
                <a:spcPct val="90000"/>
              </a:lnSpc>
            </a:pPr>
            <a:r>
              <a:rPr lang="en-US" dirty="0" smtClean="0"/>
              <a:t>Midterm:		20%</a:t>
            </a:r>
          </a:p>
          <a:p>
            <a:pPr>
              <a:lnSpc>
                <a:spcPct val="90000"/>
              </a:lnSpc>
            </a:pPr>
            <a:r>
              <a:rPr lang="en-US" dirty="0" smtClean="0"/>
              <a:t>Final exam:		25%</a:t>
            </a:r>
          </a:p>
          <a:p>
            <a:pPr>
              <a:lnSpc>
                <a:spcPct val="90000"/>
              </a:lnSpc>
              <a:buNone/>
            </a:pPr>
            <a:endParaRPr lang="en-US" dirty="0" smtClean="0"/>
          </a:p>
          <a:p>
            <a:pPr>
              <a:lnSpc>
                <a:spcPct val="90000"/>
              </a:lnSpc>
            </a:pPr>
            <a:r>
              <a:rPr lang="en-US" dirty="0" smtClean="0">
                <a:solidFill>
                  <a:srgbClr val="FF0000"/>
                </a:solidFill>
              </a:rPr>
              <a:t>Participation: up to -20% for lack of attendance, lack of participation, or disrupting the class (for severe cases only)</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Content Placeholder 2"/>
          <p:cNvSpPr>
            <a:spLocks noGrp="1"/>
          </p:cNvSpPr>
          <p:nvPr>
            <p:ph sz="quarter" idx="1"/>
          </p:nvPr>
        </p:nvSpPr>
        <p:spPr/>
        <p:txBody>
          <a:bodyPr/>
          <a:lstStyle/>
          <a:p>
            <a:r>
              <a:rPr lang="en-US" dirty="0" smtClean="0"/>
              <a:t>Arizona Board of Regents Suggests:</a:t>
            </a:r>
            <a:br>
              <a:rPr lang="en-US" dirty="0" smtClean="0"/>
            </a:br>
            <a:r>
              <a:rPr lang="en-US" dirty="0" smtClean="0"/>
              <a:t>2-3 hours outside class for each hour in class!</a:t>
            </a:r>
          </a:p>
          <a:p>
            <a:r>
              <a:rPr lang="en-US" dirty="0" smtClean="0"/>
              <a:t>That means 6-9 hours of work outside of class. If you miss the class you will need more time.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an Exam</a:t>
            </a:r>
            <a:endParaRPr lang="en-US" dirty="0"/>
          </a:p>
        </p:txBody>
      </p:sp>
      <p:sp>
        <p:nvSpPr>
          <p:cNvPr id="3" name="Content Placeholder 2"/>
          <p:cNvSpPr>
            <a:spLocks noGrp="1"/>
          </p:cNvSpPr>
          <p:nvPr>
            <p:ph sz="quarter" idx="1"/>
          </p:nvPr>
        </p:nvSpPr>
        <p:spPr/>
        <p:txBody>
          <a:bodyPr/>
          <a:lstStyle/>
          <a:p>
            <a:r>
              <a:rPr lang="en-US" dirty="0" smtClean="0"/>
              <a:t>If you miss a mid-term or the final exam </a:t>
            </a:r>
            <a:endParaRPr lang="en-US" dirty="0" smtClean="0">
              <a:sym typeface="Wingdings" pitchFamily="2" charset="2"/>
            </a:endParaRPr>
          </a:p>
          <a:p>
            <a:pPr lvl="1"/>
            <a:r>
              <a:rPr lang="en-US" dirty="0" smtClean="0">
                <a:sym typeface="Wingdings" pitchFamily="2" charset="2"/>
              </a:rPr>
              <a:t>If you have a </a:t>
            </a:r>
            <a:r>
              <a:rPr lang="en-US" dirty="0" smtClean="0">
                <a:solidFill>
                  <a:srgbClr val="FF0000"/>
                </a:solidFill>
                <a:sym typeface="Wingdings" pitchFamily="2" charset="2"/>
              </a:rPr>
              <a:t>very important </a:t>
            </a:r>
            <a:r>
              <a:rPr lang="en-US" dirty="0" smtClean="0">
                <a:sym typeface="Wingdings" pitchFamily="2" charset="2"/>
              </a:rPr>
              <a:t>reason not to be here we can certainly find a solution</a:t>
            </a:r>
          </a:p>
          <a:p>
            <a:pPr lvl="1"/>
            <a:r>
              <a:rPr lang="en-US" dirty="0" smtClean="0">
                <a:sym typeface="Wingdings" pitchFamily="2" charset="2"/>
              </a:rPr>
              <a:t>You need </a:t>
            </a:r>
            <a:r>
              <a:rPr lang="en-US" dirty="0" smtClean="0">
                <a:solidFill>
                  <a:srgbClr val="FF0000"/>
                </a:solidFill>
                <a:sym typeface="Wingdings" pitchFamily="2" charset="2"/>
              </a:rPr>
              <a:t>written documentation(!) </a:t>
            </a:r>
            <a:r>
              <a:rPr lang="en-US" dirty="0" smtClean="0">
                <a:sym typeface="Wingdings" pitchFamily="2" charset="2"/>
              </a:rPr>
              <a:t>to state your case</a:t>
            </a:r>
          </a:p>
          <a:p>
            <a:pPr lvl="1"/>
            <a:r>
              <a:rPr lang="en-US" dirty="0" smtClean="0">
                <a:sym typeface="Wingdings" pitchFamily="2" charset="2"/>
              </a:rPr>
              <a:t>You need to notify me as soon as possible</a:t>
            </a:r>
          </a:p>
          <a:p>
            <a:pPr lvl="1"/>
            <a:r>
              <a:rPr lang="en-US" dirty="0" smtClean="0">
                <a:sym typeface="Wingdings" pitchFamily="2" charset="2"/>
              </a:rPr>
              <a:t>Any make up test will be more difficult</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I Improve My Grade?</a:t>
            </a:r>
            <a:endParaRPr lang="en-US" dirty="0"/>
          </a:p>
        </p:txBody>
      </p:sp>
      <p:sp>
        <p:nvSpPr>
          <p:cNvPr id="3" name="Content Placeholder 2"/>
          <p:cNvSpPr>
            <a:spLocks noGrp="1"/>
          </p:cNvSpPr>
          <p:nvPr>
            <p:ph sz="quarter" idx="1"/>
          </p:nvPr>
        </p:nvSpPr>
        <p:spPr/>
        <p:txBody>
          <a:bodyPr/>
          <a:lstStyle/>
          <a:p>
            <a:r>
              <a:rPr lang="en-US" dirty="0" smtClean="0"/>
              <a:t>There might be extra credit on the projects</a:t>
            </a:r>
          </a:p>
          <a:p>
            <a:r>
              <a:rPr lang="en-US" dirty="0" smtClean="0"/>
              <a:t>There might be extra credit on the final or midterm</a:t>
            </a:r>
            <a:endParaRPr lang="en-US" b="1" dirty="0" smtClean="0"/>
          </a:p>
          <a:p>
            <a:r>
              <a:rPr lang="en-US" b="1" dirty="0" smtClean="0">
                <a:solidFill>
                  <a:schemeClr val="accent2"/>
                </a:solidFill>
              </a:rPr>
              <a:t>Please Note:</a:t>
            </a:r>
            <a:br>
              <a:rPr lang="en-US" b="1" dirty="0" smtClean="0">
                <a:solidFill>
                  <a:schemeClr val="accent2"/>
                </a:solidFill>
              </a:rPr>
            </a:br>
            <a:r>
              <a:rPr lang="en-US" dirty="0" smtClean="0"/>
              <a:t>It is unethical to bring to your instructor's attention the possible impact of your course grade on your future plans, including graduation, scholarships, jobs, etc</a:t>
            </a:r>
            <a:r>
              <a:rPr lang="en-US" dirty="0" smtClean="0"/>
              <a:t>.</a:t>
            </a:r>
          </a:p>
          <a:p>
            <a:endParaRPr lang="en-US" dirty="0"/>
          </a:p>
          <a:p>
            <a:r>
              <a:rPr lang="en-US" dirty="0" smtClean="0">
                <a:hlinkClick r:id="rId2"/>
              </a:rPr>
              <a:t>https</a:t>
            </a:r>
            <a:r>
              <a:rPr lang="en-US" dirty="0">
                <a:hlinkClick r:id="rId2"/>
              </a:rPr>
              <a:t>://</a:t>
            </a:r>
            <a:r>
              <a:rPr lang="en-US" dirty="0" smtClean="0">
                <a:hlinkClick r:id="rId2"/>
              </a:rPr>
              <a:t>provost.asu.edu/files/AcademicIntegrityPolicyPDF.pdf</a:t>
            </a:r>
            <a:r>
              <a:rPr lang="en-US" dirty="0" smtClean="0"/>
              <a:t>  (See pg. 2 letter N for the above bullet)</a:t>
            </a:r>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lstStyle/>
          <a:p>
            <a:r>
              <a:rPr lang="en-US" dirty="0" smtClean="0"/>
              <a:t>Violations of academic integrity include (but are not limited to) cheating, fabrication, tampering, plagiarism or facilitating such activities.</a:t>
            </a:r>
          </a:p>
          <a:p>
            <a:r>
              <a:rPr lang="en-US" dirty="0" smtClean="0"/>
              <a:t>I have a zero tolerance policy.  Any perceived cheating will be sent to the provost and dismissal from the university will be recommended.</a:t>
            </a:r>
          </a:p>
          <a:p>
            <a:endParaRPr lang="en-US" dirty="0" smtClean="0"/>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Disclaimer</a:t>
            </a:r>
            <a:endParaRPr lang="en-US"/>
          </a:p>
        </p:txBody>
      </p:sp>
      <p:sp>
        <p:nvSpPr>
          <p:cNvPr id="3" name="Content Placeholder 2"/>
          <p:cNvSpPr>
            <a:spLocks noGrp="1"/>
          </p:cNvSpPr>
          <p:nvPr>
            <p:ph sz="quarter" idx="1"/>
          </p:nvPr>
        </p:nvSpPr>
        <p:spPr/>
        <p:txBody>
          <a:bodyPr/>
          <a:lstStyle/>
          <a:p>
            <a:pPr>
              <a:lnSpc>
                <a:spcPct val="80000"/>
              </a:lnSpc>
            </a:pPr>
            <a:r>
              <a:rPr lang="en-US" dirty="0" smtClean="0"/>
              <a:t>These slides can only be used as study material for the class 470 at ASU</a:t>
            </a:r>
          </a:p>
          <a:p>
            <a:pPr>
              <a:lnSpc>
                <a:spcPct val="80000"/>
              </a:lnSpc>
            </a:pPr>
            <a:r>
              <a:rPr lang="en-US" dirty="0" smtClean="0"/>
              <a:t>The slides cannot be distributed or used for another purpose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normAutofit/>
          </a:bodyPr>
          <a:lstStyle/>
          <a:p>
            <a:r>
              <a:rPr lang="en-US" dirty="0" smtClean="0"/>
              <a:t> </a:t>
            </a:r>
            <a:r>
              <a:rPr lang="en-US" b="1" dirty="0" smtClean="0"/>
              <a:t>Cheating on Exams </a:t>
            </a:r>
          </a:p>
          <a:p>
            <a:pPr lvl="1"/>
            <a:r>
              <a:rPr lang="en-US" dirty="0" smtClean="0"/>
              <a:t>Copying from another’s test paper. </a:t>
            </a:r>
          </a:p>
          <a:p>
            <a:pPr lvl="1"/>
            <a:r>
              <a:rPr lang="en-US" dirty="0" smtClean="0"/>
              <a:t>Making a copy of a test and giving it to someone or using a test if someone gives it to you. </a:t>
            </a:r>
          </a:p>
          <a:p>
            <a:pPr lvl="1"/>
            <a:r>
              <a:rPr lang="en-US" dirty="0" smtClean="0"/>
              <a:t>Using technology to take a test for someone or asking someone to take a test for you. </a:t>
            </a:r>
          </a:p>
          <a:p>
            <a:r>
              <a:rPr lang="en-US" b="1" dirty="0" smtClean="0"/>
              <a:t>Inappropriate Collaboration </a:t>
            </a:r>
          </a:p>
          <a:p>
            <a:pPr lvl="1"/>
            <a:r>
              <a:rPr lang="en-US" dirty="0" smtClean="0"/>
              <a:t>Working with others when you should be doing the work individually. </a:t>
            </a:r>
          </a:p>
          <a:p>
            <a:pPr lvl="1">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Behavior	</a:t>
            </a:r>
            <a:endParaRPr lang="en-US" dirty="0"/>
          </a:p>
        </p:txBody>
      </p:sp>
      <p:sp>
        <p:nvSpPr>
          <p:cNvPr id="3" name="Content Placeholder 2"/>
          <p:cNvSpPr>
            <a:spLocks noGrp="1"/>
          </p:cNvSpPr>
          <p:nvPr>
            <p:ph sz="quarter" idx="1"/>
          </p:nvPr>
        </p:nvSpPr>
        <p:spPr/>
        <p:txBody>
          <a:bodyPr/>
          <a:lstStyle/>
          <a:p>
            <a:r>
              <a:rPr lang="en-US" dirty="0" smtClean="0"/>
              <a:t>No cell phones (No texting/</a:t>
            </a:r>
            <a:r>
              <a:rPr lang="en-US" dirty="0" err="1" smtClean="0"/>
              <a:t>facebooking</a:t>
            </a:r>
            <a:r>
              <a:rPr lang="en-US" dirty="0" smtClean="0"/>
              <a:t>/etc.)</a:t>
            </a:r>
          </a:p>
          <a:p>
            <a:r>
              <a:rPr lang="en-US" dirty="0" smtClean="0"/>
              <a:t>No Food / Drinks (Drinks with appropriate lids are ok, but the first spilled drink will result in a class ban)</a:t>
            </a:r>
          </a:p>
          <a:p>
            <a:r>
              <a:rPr lang="en-US" dirty="0" smtClean="0"/>
              <a:t>Participation is expected!</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Policy</a:t>
            </a:r>
            <a:endParaRPr lang="en-US" dirty="0"/>
          </a:p>
        </p:txBody>
      </p:sp>
      <p:sp>
        <p:nvSpPr>
          <p:cNvPr id="3" name="Content Placeholder 2"/>
          <p:cNvSpPr>
            <a:spLocks noGrp="1"/>
          </p:cNvSpPr>
          <p:nvPr>
            <p:ph sz="quarter" idx="1"/>
          </p:nvPr>
        </p:nvSpPr>
        <p:spPr/>
        <p:txBody>
          <a:bodyPr/>
          <a:lstStyle/>
          <a:p>
            <a:r>
              <a:rPr lang="en-US" dirty="0" smtClean="0"/>
              <a:t>Attendance is required</a:t>
            </a:r>
          </a:p>
          <a:p>
            <a:r>
              <a:rPr lang="en-US" dirty="0" smtClean="0"/>
              <a:t>Announcements are made in class</a:t>
            </a:r>
          </a:p>
          <a:p>
            <a:r>
              <a:rPr lang="en-US" dirty="0" smtClean="0"/>
              <a:t>Announcements might not be on the web pages, but I will try to post all important information on </a:t>
            </a:r>
            <a:r>
              <a:rPr lang="en-US" dirty="0" err="1" smtClean="0"/>
              <a:t>myASU</a:t>
            </a:r>
            <a:endParaRPr lang="en-US" dirty="0" smtClean="0">
              <a:solidFill>
                <a:schemeClr val="accent2"/>
              </a:solidFill>
            </a:endParaRPr>
          </a:p>
          <a:p>
            <a:r>
              <a:rPr lang="en-US" dirty="0" smtClean="0"/>
              <a:t>If you come to class, you will be expected to participate</a:t>
            </a:r>
          </a:p>
          <a:p>
            <a:r>
              <a:rPr lang="en-US" dirty="0" smtClean="0"/>
              <a:t>Your grade may suffer due to lack of attendance, random attendance may be taken to help assess participation</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Resource Center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Disability Resource Center for Academic Access:</a:t>
            </a:r>
            <a:br>
              <a:rPr lang="en-US" dirty="0" smtClean="0"/>
            </a:br>
            <a:r>
              <a:rPr lang="en-US" dirty="0" smtClean="0"/>
              <a:t>If you have a disability that will require accommodation in this class, please schedule an appointment or see me during office hours to discuss your accommodation request. </a:t>
            </a:r>
          </a:p>
          <a:p>
            <a:endParaRPr lang="en-US" dirty="0" smtClean="0"/>
          </a:p>
          <a:p>
            <a:r>
              <a:rPr lang="en-US" dirty="0" smtClean="0"/>
              <a:t>Note: To qualify for disability accommodations here at ASU, students must register and qualify for services through the Disability Resource Center for Academic Access and Achievement (DRC) located on the 1st Floor of Matthews Center, Room 143, 480-965-1234 (V), 480-965-9000 (TTY). </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of Instruction</a:t>
            </a:r>
            <a:endParaRPr lang="en-US" dirty="0"/>
          </a:p>
        </p:txBody>
      </p:sp>
      <p:sp>
        <p:nvSpPr>
          <p:cNvPr id="3" name="Content Placeholder 2"/>
          <p:cNvSpPr>
            <a:spLocks noGrp="1"/>
          </p:cNvSpPr>
          <p:nvPr>
            <p:ph sz="quarter" idx="1"/>
          </p:nvPr>
        </p:nvSpPr>
        <p:spPr/>
        <p:txBody>
          <a:bodyPr/>
          <a:lstStyle/>
          <a:p>
            <a:r>
              <a:rPr lang="en-US" dirty="0" smtClean="0"/>
              <a:t>The goal is to begin programming graphics as soon as possible</a:t>
            </a:r>
          </a:p>
          <a:p>
            <a:r>
              <a:rPr lang="en-US" dirty="0" smtClean="0"/>
              <a:t>You have to be able to </a:t>
            </a:r>
          </a:p>
          <a:p>
            <a:pPr lvl="1"/>
            <a:r>
              <a:rPr lang="en-US" dirty="0" smtClean="0"/>
              <a:t>understand the </a:t>
            </a:r>
            <a:r>
              <a:rPr lang="en-US" dirty="0" smtClean="0">
                <a:solidFill>
                  <a:schemeClr val="accent2"/>
                </a:solidFill>
              </a:rPr>
              <a:t>theory</a:t>
            </a:r>
            <a:r>
              <a:rPr lang="en-US" dirty="0" smtClean="0"/>
              <a:t> (midterm, final)</a:t>
            </a:r>
          </a:p>
          <a:p>
            <a:pPr lvl="1"/>
            <a:r>
              <a:rPr lang="en-US" dirty="0" smtClean="0"/>
              <a:t>and </a:t>
            </a:r>
            <a:r>
              <a:rPr lang="en-US" dirty="0" smtClean="0">
                <a:solidFill>
                  <a:schemeClr val="accent2"/>
                </a:solidFill>
              </a:rPr>
              <a:t>implement</a:t>
            </a:r>
            <a:r>
              <a:rPr lang="en-US" dirty="0" smtClean="0"/>
              <a:t> the theory in practice (projects)</a:t>
            </a:r>
          </a:p>
          <a:p>
            <a:r>
              <a:rPr lang="en-US" dirty="0" smtClean="0"/>
              <a:t>The focus of your learning experience will be the projects</a:t>
            </a:r>
          </a:p>
          <a:p>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Participation Time</a:t>
            </a:r>
            <a:endParaRPr lang="en-US" dirty="0"/>
          </a:p>
        </p:txBody>
      </p:sp>
      <p:sp>
        <p:nvSpPr>
          <p:cNvPr id="3" name="Content Placeholder 2"/>
          <p:cNvSpPr>
            <a:spLocks noGrp="1"/>
          </p:cNvSpPr>
          <p:nvPr>
            <p:ph sz="quarter" idx="1"/>
          </p:nvPr>
        </p:nvSpPr>
        <p:spPr/>
        <p:txBody>
          <a:bodyPr/>
          <a:lstStyle/>
          <a:p>
            <a:r>
              <a:rPr lang="en-US" dirty="0" smtClean="0"/>
              <a:t>Introduce yourself to your neighbor!</a:t>
            </a:r>
          </a:p>
          <a:p>
            <a:endParaRPr lang="en-US" dirty="0"/>
          </a:p>
        </p:txBody>
      </p:sp>
      <p:pic>
        <p:nvPicPr>
          <p:cNvPr id="4100" name="Picture 4"/>
          <p:cNvPicPr>
            <a:picLocks noChangeAspect="1" noChangeArrowheads="1"/>
          </p:cNvPicPr>
          <p:nvPr/>
        </p:nvPicPr>
        <p:blipFill>
          <a:blip r:embed="rId2" cstate="print"/>
          <a:srcRect/>
          <a:stretch>
            <a:fillRect/>
          </a:stretch>
        </p:blipFill>
        <p:spPr bwMode="auto">
          <a:xfrm>
            <a:off x="1752600" y="1981200"/>
            <a:ext cx="2286000" cy="1590675"/>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4114800" y="1981200"/>
            <a:ext cx="2505075" cy="1590675"/>
          </a:xfrm>
          <a:prstGeom prst="rect">
            <a:avLst/>
          </a:prstGeom>
          <a:noFill/>
          <a:ln w="9525">
            <a:noFill/>
            <a:miter lim="800000"/>
            <a:headEnd/>
            <a:tailEnd/>
          </a:ln>
        </p:spPr>
      </p:pic>
      <p:sp>
        <p:nvSpPr>
          <p:cNvPr id="12" name="TextBox 11"/>
          <p:cNvSpPr txBox="1"/>
          <p:nvPr/>
        </p:nvSpPr>
        <p:spPr>
          <a:xfrm>
            <a:off x="1752600" y="3581400"/>
            <a:ext cx="5486400" cy="1754326"/>
          </a:xfrm>
          <a:prstGeom prst="rect">
            <a:avLst/>
          </a:prstGeom>
          <a:noFill/>
        </p:spPr>
        <p:txBody>
          <a:bodyPr wrap="square" rtlCol="0">
            <a:spAutoFit/>
          </a:bodyPr>
          <a:lstStyle/>
          <a:p>
            <a:r>
              <a:rPr lang="en-US" dirty="0" smtClean="0"/>
              <a:t>On 1995 computer hardware, the average </a:t>
            </a:r>
            <a:r>
              <a:rPr lang="en-US" b="1" dirty="0" smtClean="0"/>
              <a:t>frame</a:t>
            </a:r>
            <a:r>
              <a:rPr lang="en-US" dirty="0" smtClean="0"/>
              <a:t> of Toy Story took </a:t>
            </a:r>
            <a:r>
              <a:rPr lang="en-US" b="1" dirty="0" smtClean="0"/>
              <a:t>two hours </a:t>
            </a:r>
            <a:r>
              <a:rPr lang="en-US" dirty="0" smtClean="0"/>
              <a:t>to render. </a:t>
            </a:r>
          </a:p>
          <a:p>
            <a:endParaRPr lang="en-US" dirty="0" smtClean="0"/>
          </a:p>
          <a:p>
            <a:r>
              <a:rPr lang="en-US" dirty="0" smtClean="0"/>
              <a:t>A decade later on 2005 hardware, the average Cars frame took how many hours to render?</a:t>
            </a:r>
          </a:p>
          <a:p>
            <a:endParaRPr lang="en-US" dirty="0" smtClean="0"/>
          </a:p>
        </p:txBody>
      </p:sp>
      <p:sp>
        <p:nvSpPr>
          <p:cNvPr id="13" name="Text Box 5"/>
          <p:cNvSpPr txBox="1">
            <a:spLocks noChangeArrowheads="1"/>
          </p:cNvSpPr>
          <p:nvPr/>
        </p:nvSpPr>
        <p:spPr bwMode="auto">
          <a:xfrm rot="16200000">
            <a:off x="6295886" y="2543314"/>
            <a:ext cx="883960" cy="369332"/>
          </a:xfrm>
          <a:prstGeom prst="rect">
            <a:avLst/>
          </a:prstGeom>
          <a:noFill/>
          <a:ln w="9525">
            <a:noFill/>
            <a:miter lim="800000"/>
            <a:headEnd/>
            <a:tailEnd/>
          </a:ln>
        </p:spPr>
        <p:txBody>
          <a:bodyPr wrap="square">
            <a:spAutoFit/>
          </a:bodyPr>
          <a:lstStyle/>
          <a:p>
            <a:pPr eaLnBrk="0" hangingPunct="0">
              <a:spcBef>
                <a:spcPct val="50000"/>
              </a:spcBef>
            </a:pPr>
            <a:r>
              <a:rPr lang="en-US" dirty="0"/>
              <a:t>© Pixar</a:t>
            </a:r>
          </a:p>
        </p:txBody>
      </p:sp>
      <p:sp>
        <p:nvSpPr>
          <p:cNvPr id="14" name="TextBox 13"/>
          <p:cNvSpPr txBox="1"/>
          <p:nvPr/>
        </p:nvSpPr>
        <p:spPr>
          <a:xfrm>
            <a:off x="1752600" y="4979075"/>
            <a:ext cx="5410200" cy="2031325"/>
          </a:xfrm>
          <a:prstGeom prst="rect">
            <a:avLst/>
          </a:prstGeom>
          <a:noFill/>
        </p:spPr>
        <p:txBody>
          <a:bodyPr wrap="square" rtlCol="0">
            <a:spAutoFit/>
          </a:bodyPr>
          <a:lstStyle/>
          <a:p>
            <a:r>
              <a:rPr lang="en-US" b="1" dirty="0" smtClean="0"/>
              <a:t>15 hours</a:t>
            </a:r>
            <a:r>
              <a:rPr lang="en-US" dirty="0" smtClean="0"/>
              <a:t>, despite a 300x overall increase in compute power. </a:t>
            </a:r>
          </a:p>
          <a:p>
            <a:endParaRPr lang="en-US" dirty="0" smtClean="0"/>
          </a:p>
          <a:p>
            <a:r>
              <a:rPr lang="en-US" dirty="0" smtClean="0"/>
              <a:t>The artists have an essentially infinite appetite for detail and realism, and Pixar's resources have grown over the decade so it can afford to allocate more computers to the task, allowing each to run longer to achieve the artist’s vision for the scene.</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Computer Graphics</a:t>
            </a:r>
            <a:endParaRPr lang="en-US" dirty="0"/>
          </a:p>
        </p:txBody>
      </p:sp>
      <p:sp>
        <p:nvSpPr>
          <p:cNvPr id="3" name="Content Placeholder 2"/>
          <p:cNvSpPr>
            <a:spLocks noGrp="1"/>
          </p:cNvSpPr>
          <p:nvPr>
            <p:ph sz="quarter" idx="1"/>
          </p:nvPr>
        </p:nvSpPr>
        <p:spPr/>
        <p:txBody>
          <a:bodyPr/>
          <a:lstStyle/>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381000" y="1259336"/>
            <a:ext cx="2895600" cy="3591441"/>
          </a:xfrm>
          <a:prstGeom prst="rect">
            <a:avLst/>
          </a:prstGeom>
          <a:noFill/>
          <a:ln w="9525">
            <a:noFill/>
            <a:miter lim="800000"/>
            <a:headEnd/>
            <a:tailEnd/>
          </a:ln>
        </p:spPr>
      </p:pic>
      <p:sp>
        <p:nvSpPr>
          <p:cNvPr id="5" name="Rectangle 4"/>
          <p:cNvSpPr/>
          <p:nvPr/>
        </p:nvSpPr>
        <p:spPr>
          <a:xfrm>
            <a:off x="304800" y="4743271"/>
            <a:ext cx="2971800" cy="1754326"/>
          </a:xfrm>
          <a:prstGeom prst="rect">
            <a:avLst/>
          </a:prstGeom>
        </p:spPr>
        <p:txBody>
          <a:bodyPr wrap="square">
            <a:spAutoFit/>
          </a:bodyPr>
          <a:lstStyle/>
          <a:p>
            <a:pPr algn="just"/>
            <a:r>
              <a:rPr lang="en-US" dirty="0" smtClean="0"/>
              <a:t>Publicity photos from "Captain America: The First Avenger." The film's makers used a computer "shrinking" technique to erase portions of Evans' strong physique onscreen</a:t>
            </a:r>
            <a:endParaRPr lang="en-US" dirty="0"/>
          </a:p>
        </p:txBody>
      </p:sp>
      <p:sp>
        <p:nvSpPr>
          <p:cNvPr id="6" name="Right Arrow 5"/>
          <p:cNvSpPr/>
          <p:nvPr/>
        </p:nvSpPr>
        <p:spPr>
          <a:xfrm rot="18808473">
            <a:off x="1715418" y="2848560"/>
            <a:ext cx="607763" cy="1588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3" cstate="print"/>
          <a:srcRect/>
          <a:stretch>
            <a:fillRect/>
          </a:stretch>
        </p:blipFill>
        <p:spPr bwMode="auto">
          <a:xfrm>
            <a:off x="3505200" y="1905000"/>
            <a:ext cx="5153186" cy="2895600"/>
          </a:xfrm>
          <a:prstGeom prst="rect">
            <a:avLst/>
          </a:prstGeom>
          <a:noFill/>
          <a:ln w="9525">
            <a:noFill/>
            <a:miter lim="800000"/>
            <a:headEnd/>
            <a:tailEnd/>
          </a:ln>
        </p:spPr>
      </p:pic>
      <p:sp>
        <p:nvSpPr>
          <p:cNvPr id="8" name="Rectangle 7"/>
          <p:cNvSpPr/>
          <p:nvPr/>
        </p:nvSpPr>
        <p:spPr>
          <a:xfrm>
            <a:off x="3505200" y="4747071"/>
            <a:ext cx="5181600" cy="923330"/>
          </a:xfrm>
          <a:prstGeom prst="rect">
            <a:avLst/>
          </a:prstGeom>
        </p:spPr>
        <p:txBody>
          <a:bodyPr wrap="square">
            <a:spAutoFit/>
          </a:bodyPr>
          <a:lstStyle/>
          <a:p>
            <a:pPr algn="just"/>
            <a:r>
              <a:rPr lang="en-US" dirty="0" smtClean="0"/>
              <a:t>Created a physics engine to simulate the interaction of 10,000+ balloons emerging from the house.</a:t>
            </a:r>
          </a:p>
          <a:p>
            <a:pPr algn="just"/>
            <a:endParaRPr lang="en-US" dirty="0" smtClean="0"/>
          </a:p>
        </p:txBody>
      </p:sp>
      <p:sp>
        <p:nvSpPr>
          <p:cNvPr id="9" name="Text Box 5"/>
          <p:cNvSpPr txBox="1">
            <a:spLocks noChangeArrowheads="1"/>
          </p:cNvSpPr>
          <p:nvPr/>
        </p:nvSpPr>
        <p:spPr bwMode="auto">
          <a:xfrm rot="16200000">
            <a:off x="8353286" y="3000514"/>
            <a:ext cx="883960" cy="369332"/>
          </a:xfrm>
          <a:prstGeom prst="rect">
            <a:avLst/>
          </a:prstGeom>
          <a:noFill/>
          <a:ln w="9525">
            <a:noFill/>
            <a:miter lim="800000"/>
            <a:headEnd/>
            <a:tailEnd/>
          </a:ln>
        </p:spPr>
        <p:txBody>
          <a:bodyPr wrap="square">
            <a:spAutoFit/>
          </a:bodyPr>
          <a:lstStyle/>
          <a:p>
            <a:pPr eaLnBrk="0" hangingPunct="0">
              <a:spcBef>
                <a:spcPct val="50000"/>
              </a:spcBef>
            </a:pPr>
            <a:r>
              <a:rPr lang="en-US" dirty="0"/>
              <a:t>© Pixar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gsphere.com/media/content/project/template.jpg"/>
          <p:cNvPicPr>
            <a:picLocks noChangeAspect="1" noChangeArrowheads="1"/>
          </p:cNvPicPr>
          <p:nvPr/>
        </p:nvPicPr>
        <p:blipFill>
          <a:blip r:embed="rId2" cstate="print"/>
          <a:srcRect/>
          <a:stretch>
            <a:fillRect/>
          </a:stretch>
        </p:blipFill>
        <p:spPr bwMode="auto">
          <a:xfrm>
            <a:off x="0" y="0"/>
            <a:ext cx="2724150" cy="2724150"/>
          </a:xfrm>
          <a:prstGeom prst="rect">
            <a:avLst/>
          </a:prstGeom>
          <a:noFill/>
          <a:ln>
            <a:solidFill>
              <a:schemeClr val="tx1"/>
            </a:solidFill>
          </a:ln>
        </p:spPr>
      </p:pic>
      <p:pic>
        <p:nvPicPr>
          <p:cNvPr id="1028" name="Picture 4" descr="http://www.humanproductivitylab.com/images/Iowa%20State%20Virtual%20Reality%20Room.jpg"/>
          <p:cNvPicPr>
            <a:picLocks noChangeAspect="1" noChangeArrowheads="1"/>
          </p:cNvPicPr>
          <p:nvPr/>
        </p:nvPicPr>
        <p:blipFill>
          <a:blip r:embed="rId3" cstate="print"/>
          <a:srcRect/>
          <a:stretch>
            <a:fillRect/>
          </a:stretch>
        </p:blipFill>
        <p:spPr bwMode="auto">
          <a:xfrm>
            <a:off x="0" y="2667000"/>
            <a:ext cx="3355697" cy="4191000"/>
          </a:xfrm>
          <a:prstGeom prst="rect">
            <a:avLst/>
          </a:prstGeom>
          <a:noFill/>
          <a:ln>
            <a:solidFill>
              <a:schemeClr val="tx1"/>
            </a:solidFill>
          </a:ln>
        </p:spPr>
      </p:pic>
      <p:pic>
        <p:nvPicPr>
          <p:cNvPr id="1030" name="Picture 6" descr="http://www.worldofwarcraft.com/screenshots/images/basics/transportation/ss0002.jpg"/>
          <p:cNvPicPr>
            <a:picLocks noChangeAspect="1" noChangeArrowheads="1"/>
          </p:cNvPicPr>
          <p:nvPr/>
        </p:nvPicPr>
        <p:blipFill>
          <a:blip r:embed="rId4" cstate="print"/>
          <a:srcRect/>
          <a:stretch>
            <a:fillRect/>
          </a:stretch>
        </p:blipFill>
        <p:spPr bwMode="auto">
          <a:xfrm>
            <a:off x="2667000" y="1"/>
            <a:ext cx="3962400" cy="2971800"/>
          </a:xfrm>
          <a:prstGeom prst="rect">
            <a:avLst/>
          </a:prstGeom>
          <a:noFill/>
          <a:ln>
            <a:solidFill>
              <a:schemeClr val="tx1"/>
            </a:solidFill>
          </a:ln>
        </p:spPr>
      </p:pic>
      <p:pic>
        <p:nvPicPr>
          <p:cNvPr id="1032" name="Picture 8" descr="http://www.linuxlinks.com/portal/content/reviews/converting/Screenshots/Screenshot-BRL-CAD.png"/>
          <p:cNvPicPr>
            <a:picLocks noChangeAspect="1" noChangeArrowheads="1"/>
          </p:cNvPicPr>
          <p:nvPr/>
        </p:nvPicPr>
        <p:blipFill>
          <a:blip r:embed="rId5" cstate="print"/>
          <a:srcRect/>
          <a:stretch>
            <a:fillRect/>
          </a:stretch>
        </p:blipFill>
        <p:spPr bwMode="auto">
          <a:xfrm>
            <a:off x="6629401" y="0"/>
            <a:ext cx="2514599" cy="1981950"/>
          </a:xfrm>
          <a:prstGeom prst="rect">
            <a:avLst/>
          </a:prstGeom>
          <a:noFill/>
          <a:ln>
            <a:solidFill>
              <a:schemeClr val="tx1"/>
            </a:solidFill>
          </a:ln>
        </p:spPr>
      </p:pic>
      <p:pic>
        <p:nvPicPr>
          <p:cNvPr id="1034" name="Picture 10" descr="http://www.codinghorror.com/blog/images/visualization-munterbund.jpg"/>
          <p:cNvPicPr>
            <a:picLocks noChangeAspect="1" noChangeArrowheads="1"/>
          </p:cNvPicPr>
          <p:nvPr/>
        </p:nvPicPr>
        <p:blipFill>
          <a:blip r:embed="rId6" cstate="print"/>
          <a:srcRect/>
          <a:stretch>
            <a:fillRect/>
          </a:stretch>
        </p:blipFill>
        <p:spPr bwMode="auto">
          <a:xfrm>
            <a:off x="3200400" y="2819400"/>
            <a:ext cx="4030539" cy="4038600"/>
          </a:xfrm>
          <a:prstGeom prst="rect">
            <a:avLst/>
          </a:prstGeom>
          <a:noFill/>
          <a:ln>
            <a:solidFill>
              <a:schemeClr val="tx1"/>
            </a:solidFill>
          </a:ln>
        </p:spPr>
      </p:pic>
      <p:pic>
        <p:nvPicPr>
          <p:cNvPr id="1036" name="Picture 12" descr="http://compsci.ca/blog/wp-content/uploads/2007/04/visual_poetry.jpg"/>
          <p:cNvPicPr>
            <a:picLocks noChangeAspect="1" noChangeArrowheads="1"/>
          </p:cNvPicPr>
          <p:nvPr/>
        </p:nvPicPr>
        <p:blipFill>
          <a:blip r:embed="rId7" cstate="print"/>
          <a:srcRect/>
          <a:stretch>
            <a:fillRect/>
          </a:stretch>
        </p:blipFill>
        <p:spPr bwMode="auto">
          <a:xfrm>
            <a:off x="6096000" y="1828800"/>
            <a:ext cx="3237978" cy="2514600"/>
          </a:xfrm>
          <a:prstGeom prst="rect">
            <a:avLst/>
          </a:prstGeom>
          <a:noFill/>
          <a:ln>
            <a:solidFill>
              <a:schemeClr val="tx1"/>
            </a:solidFill>
          </a:ln>
        </p:spPr>
      </p:pic>
      <p:pic>
        <p:nvPicPr>
          <p:cNvPr id="1038" name="Picture 14" descr="http://www.industrial-robotics.co.uk/graphics/simulation.jpg"/>
          <p:cNvPicPr>
            <a:picLocks noChangeAspect="1" noChangeArrowheads="1"/>
          </p:cNvPicPr>
          <p:nvPr/>
        </p:nvPicPr>
        <p:blipFill>
          <a:blip r:embed="rId8" cstate="print"/>
          <a:srcRect/>
          <a:stretch>
            <a:fillRect/>
          </a:stretch>
        </p:blipFill>
        <p:spPr bwMode="auto">
          <a:xfrm>
            <a:off x="5562600" y="4201684"/>
            <a:ext cx="3581400" cy="2656315"/>
          </a:xfrm>
          <a:prstGeom prst="rect">
            <a:avLst/>
          </a:prstGeom>
          <a:noFill/>
          <a:ln>
            <a:solidFill>
              <a:schemeClr val="tx1"/>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Entertainment</a:t>
            </a:r>
            <a:endParaRPr lang="en-US" dirty="0"/>
          </a:p>
        </p:txBody>
      </p:sp>
      <p:pic>
        <p:nvPicPr>
          <p:cNvPr id="35842" name="Picture 2" descr="http://www.smh.com.au/ffximage/2007/11/27/Pixar_071127022602668_wideweb__300x375.jpg"/>
          <p:cNvPicPr>
            <a:picLocks noChangeAspect="1" noChangeArrowheads="1"/>
          </p:cNvPicPr>
          <p:nvPr/>
        </p:nvPicPr>
        <p:blipFill>
          <a:blip r:embed="rId2" cstate="print"/>
          <a:srcRect/>
          <a:stretch>
            <a:fillRect/>
          </a:stretch>
        </p:blipFill>
        <p:spPr bwMode="auto">
          <a:xfrm>
            <a:off x="762000" y="1981200"/>
            <a:ext cx="2857500" cy="3571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844" name="Picture 4" descr="http://www.deviantart.com/download/85740595/Project_Stormwind___VoH002_WIP_by_Kjasi.jpg"/>
          <p:cNvPicPr>
            <a:picLocks noChangeAspect="1" noChangeArrowheads="1"/>
          </p:cNvPicPr>
          <p:nvPr/>
        </p:nvPicPr>
        <p:blipFill>
          <a:blip r:embed="rId3" cstate="print"/>
          <a:srcRect/>
          <a:stretch>
            <a:fillRect/>
          </a:stretch>
        </p:blipFill>
        <p:spPr bwMode="auto">
          <a:xfrm>
            <a:off x="4191000" y="2007348"/>
            <a:ext cx="4446118" cy="35552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US" dirty="0"/>
          </a:p>
        </p:txBody>
      </p:sp>
      <p:pic>
        <p:nvPicPr>
          <p:cNvPr id="37890" name="Picture 2" descr="http://blog.hubalek.net/media/1/20060514-sketchup.png"/>
          <p:cNvPicPr>
            <a:picLocks noChangeAspect="1" noChangeArrowheads="1"/>
          </p:cNvPicPr>
          <p:nvPr/>
        </p:nvPicPr>
        <p:blipFill>
          <a:blip r:embed="rId2" cstate="print"/>
          <a:srcRect/>
          <a:stretch>
            <a:fillRect/>
          </a:stretch>
        </p:blipFill>
        <p:spPr bwMode="auto">
          <a:xfrm>
            <a:off x="228600" y="1600201"/>
            <a:ext cx="3805614" cy="2971800"/>
          </a:xfrm>
          <a:prstGeom prst="rect">
            <a:avLst/>
          </a:prstGeom>
          <a:noFill/>
        </p:spPr>
      </p:pic>
      <p:pic>
        <p:nvPicPr>
          <p:cNvPr id="37892" name="Picture 4" descr="http://img127.imageshack.us/img127/5595/gen016apq7.png"/>
          <p:cNvPicPr>
            <a:picLocks noChangeAspect="1" noChangeArrowheads="1"/>
          </p:cNvPicPr>
          <p:nvPr/>
        </p:nvPicPr>
        <p:blipFill>
          <a:blip r:embed="rId3" cstate="print"/>
          <a:srcRect/>
          <a:stretch>
            <a:fillRect/>
          </a:stretch>
        </p:blipFill>
        <p:spPr bwMode="auto">
          <a:xfrm>
            <a:off x="3581400" y="2362200"/>
            <a:ext cx="5380140" cy="4302125"/>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Time and Location</a:t>
            </a:r>
            <a:endParaRPr lang="en-US" dirty="0"/>
          </a:p>
        </p:txBody>
      </p:sp>
      <p:sp>
        <p:nvSpPr>
          <p:cNvPr id="3" name="Content Placeholder 2"/>
          <p:cNvSpPr>
            <a:spLocks noGrp="1"/>
          </p:cNvSpPr>
          <p:nvPr>
            <p:ph sz="quarter" idx="1"/>
          </p:nvPr>
        </p:nvSpPr>
        <p:spPr/>
        <p:txBody>
          <a:bodyPr/>
          <a:lstStyle/>
          <a:p>
            <a:r>
              <a:rPr lang="en-US" dirty="0" smtClean="0"/>
              <a:t>Class Time: </a:t>
            </a:r>
            <a:r>
              <a:rPr lang="en-US" dirty="0" smtClean="0"/>
              <a:t>T R 9:00 </a:t>
            </a:r>
            <a:r>
              <a:rPr lang="en-US" dirty="0" smtClean="0"/>
              <a:t>– 10:15 </a:t>
            </a:r>
            <a:r>
              <a:rPr lang="en-US" dirty="0" smtClean="0"/>
              <a:t>AM</a:t>
            </a:r>
            <a:endParaRPr lang="en-US" dirty="0" smtClean="0"/>
          </a:p>
          <a:p>
            <a:r>
              <a:rPr lang="en-US" dirty="0" smtClean="0"/>
              <a:t>Class Location: BYAC 150</a:t>
            </a:r>
          </a:p>
          <a:p>
            <a:r>
              <a:rPr lang="en-US" dirty="0" smtClean="0"/>
              <a:t>Office Hours (BYENG 344): </a:t>
            </a:r>
            <a:r>
              <a:rPr lang="en-US" dirty="0" smtClean="0"/>
              <a:t>T 2:30PM </a:t>
            </a:r>
            <a:r>
              <a:rPr lang="en-US" dirty="0" smtClean="0"/>
              <a:t>– </a:t>
            </a:r>
            <a:r>
              <a:rPr lang="en-US" dirty="0" smtClean="0"/>
              <a:t>4:00PM</a:t>
            </a:r>
            <a:endParaRPr lang="en-US" dirty="0" smtClean="0"/>
          </a:p>
          <a:p>
            <a:pPr lvl="1"/>
            <a:r>
              <a:rPr lang="en-US" dirty="0" smtClean="0"/>
              <a:t>Please send an email if you intend to come to office hours</a:t>
            </a:r>
          </a:p>
          <a:p>
            <a:pPr lvl="1"/>
            <a:r>
              <a:rPr lang="en-US" dirty="0" smtClean="0"/>
              <a:t>I try to be flexible, so you can also setup a different meeting time per email</a:t>
            </a:r>
          </a:p>
          <a:p>
            <a:r>
              <a:rPr lang="en-US" dirty="0" smtClean="0"/>
              <a:t>E-mail: rmacieje@asu.edu</a:t>
            </a:r>
          </a:p>
          <a:p>
            <a:endParaRPr lang="en-US" dirty="0"/>
          </a:p>
        </p:txBody>
      </p:sp>
      <p:pic>
        <p:nvPicPr>
          <p:cNvPr id="4" name="Picture 6" descr="G:\Presentations\Presentation-OSU_11\Ross_Hedcut.jpg"/>
          <p:cNvPicPr>
            <a:picLocks noChangeAspect="1" noChangeArrowheads="1"/>
          </p:cNvPicPr>
          <p:nvPr/>
        </p:nvPicPr>
        <p:blipFill>
          <a:blip r:embed="rId2" cstate="print"/>
          <a:srcRect/>
          <a:stretch>
            <a:fillRect/>
          </a:stretch>
        </p:blipFill>
        <p:spPr bwMode="auto">
          <a:xfrm>
            <a:off x="1143000" y="4724400"/>
            <a:ext cx="1155700" cy="1298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khulsey.com/kodak.jpe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200" y="1524000"/>
            <a:ext cx="4826000" cy="4826000"/>
          </a:xfrm>
          <a:prstGeom prst="rect">
            <a:avLst/>
          </a:prstGeom>
          <a:noFill/>
        </p:spPr>
      </p:pic>
      <p:sp>
        <p:nvSpPr>
          <p:cNvPr id="3" name="Title 2"/>
          <p:cNvSpPr>
            <a:spLocks noGrp="1"/>
          </p:cNvSpPr>
          <p:nvPr>
            <p:ph type="title"/>
          </p:nvPr>
        </p:nvSpPr>
        <p:spPr/>
        <p:txBody>
          <a:bodyPr/>
          <a:lstStyle/>
          <a:p>
            <a:r>
              <a:rPr lang="en-US" dirty="0" smtClean="0"/>
              <a:t>Digital Photography</a:t>
            </a:r>
            <a:endParaRPr lang="en-US" dirty="0"/>
          </a:p>
        </p:txBody>
      </p:sp>
      <p:pic>
        <p:nvPicPr>
          <p:cNvPr id="1028" name="Picture 4" descr="http://dfckr.com/archives/img/featured/flickr-insp.jpg"/>
          <p:cNvPicPr>
            <a:picLocks noChangeAspect="1" noChangeArrowheads="1"/>
          </p:cNvPicPr>
          <p:nvPr/>
        </p:nvPicPr>
        <p:blipFill>
          <a:blip r:embed="rId3" cstate="print"/>
          <a:srcRect/>
          <a:stretch>
            <a:fillRect/>
          </a:stretch>
        </p:blipFill>
        <p:spPr bwMode="auto">
          <a:xfrm>
            <a:off x="4953000" y="2209800"/>
            <a:ext cx="3524250" cy="36195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Interfaces</a:t>
            </a:r>
            <a:endParaRPr lang="en-US" dirty="0"/>
          </a:p>
        </p:txBody>
      </p:sp>
      <p:pic>
        <p:nvPicPr>
          <p:cNvPr id="38914" name="Picture 2" descr="http://www.digibarn.com/collections/systems/xerox-8010/xerox-star-8010-large.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5454" y="1905000"/>
            <a:ext cx="3863146" cy="3733800"/>
          </a:xfrm>
          <a:prstGeom prst="rect">
            <a:avLst/>
          </a:prstGeom>
          <a:noFill/>
        </p:spPr>
      </p:pic>
      <p:pic>
        <p:nvPicPr>
          <p:cNvPr id="38920" name="Picture 8" descr="http://dotpups.de/dotpups/WindowManagers/Metisse-3D/metisse3dmini.jpg"/>
          <p:cNvPicPr>
            <a:picLocks noChangeAspect="1" noChangeArrowheads="1"/>
          </p:cNvPicPr>
          <p:nvPr/>
        </p:nvPicPr>
        <p:blipFill>
          <a:blip r:embed="rId3" cstate="print"/>
          <a:srcRect/>
          <a:stretch>
            <a:fillRect/>
          </a:stretch>
        </p:blipFill>
        <p:spPr bwMode="auto">
          <a:xfrm>
            <a:off x="4191000" y="1981200"/>
            <a:ext cx="4381500" cy="3505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Reality</a:t>
            </a:r>
            <a:endParaRPr lang="en-US" dirty="0"/>
          </a:p>
        </p:txBody>
      </p:sp>
      <p:pic>
        <p:nvPicPr>
          <p:cNvPr id="40966" name="Picture 6" descr="http://www.jamstec.go.jp/esc/research/Perception/images/brave.jpg"/>
          <p:cNvPicPr>
            <a:picLocks noChangeAspect="1" noChangeArrowheads="1"/>
          </p:cNvPicPr>
          <p:nvPr/>
        </p:nvPicPr>
        <p:blipFill>
          <a:blip r:embed="rId2" cstate="print"/>
          <a:srcRect/>
          <a:stretch>
            <a:fillRect/>
          </a:stretch>
        </p:blipFill>
        <p:spPr bwMode="auto">
          <a:xfrm>
            <a:off x="76200" y="2133600"/>
            <a:ext cx="4347633" cy="3260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968" name="Picture 8" descr="http://www.jvrb.org/articles/34/figure2.jpg"/>
          <p:cNvPicPr>
            <a:picLocks noChangeAspect="1" noChangeArrowheads="1"/>
          </p:cNvPicPr>
          <p:nvPr/>
        </p:nvPicPr>
        <p:blipFill>
          <a:blip r:embed="rId3" cstate="print"/>
          <a:srcRect/>
          <a:stretch>
            <a:fillRect/>
          </a:stretch>
        </p:blipFill>
        <p:spPr bwMode="auto">
          <a:xfrm>
            <a:off x="4876800" y="2286000"/>
            <a:ext cx="4114800" cy="32753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pic>
        <p:nvPicPr>
          <p:cNvPr id="5" name="Picture 2" descr="http://www.lri.fr/~elm/media/scatterdice-2.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63858" y="1447800"/>
            <a:ext cx="3746742" cy="5216525"/>
          </a:xfrm>
          <a:prstGeom prst="rect">
            <a:avLst/>
          </a:prstGeom>
          <a:noFill/>
        </p:spPr>
      </p:pic>
      <p:pic>
        <p:nvPicPr>
          <p:cNvPr id="41986" name="Picture 2" descr="https://engineering.purdue.edu/~elm/media/citewiz-2.png"/>
          <p:cNvPicPr>
            <a:picLocks noChangeAspect="1" noChangeArrowheads="1"/>
          </p:cNvPicPr>
          <p:nvPr/>
        </p:nvPicPr>
        <p:blipFill>
          <a:blip r:embed="rId3" cstate="print"/>
          <a:srcRect/>
          <a:stretch>
            <a:fillRect/>
          </a:stretch>
        </p:blipFill>
        <p:spPr bwMode="auto">
          <a:xfrm>
            <a:off x="0" y="1752600"/>
            <a:ext cx="4808990" cy="42672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sz="quarter" idx="1"/>
          </p:nvPr>
        </p:nvSpPr>
        <p:spPr/>
        <p:txBody>
          <a:bodyPr/>
          <a:lstStyle/>
          <a:p>
            <a:r>
              <a:rPr lang="en-US" dirty="0" smtClean="0"/>
              <a:t>Programming Skills</a:t>
            </a:r>
          </a:p>
          <a:p>
            <a:pPr lvl="1"/>
            <a:r>
              <a:rPr lang="en-US" dirty="0" smtClean="0"/>
              <a:t>C++</a:t>
            </a:r>
          </a:p>
          <a:p>
            <a:pPr lvl="1"/>
            <a:r>
              <a:rPr lang="en-US" dirty="0" smtClean="0"/>
              <a:t>Ability to write medium size programs</a:t>
            </a:r>
          </a:p>
          <a:p>
            <a:r>
              <a:rPr lang="en-US" dirty="0" smtClean="0"/>
              <a:t>Algorithms / Linear Algebra</a:t>
            </a:r>
          </a:p>
          <a:p>
            <a:pPr lvl="1"/>
            <a:r>
              <a:rPr lang="en-US" dirty="0" smtClean="0"/>
              <a:t>If you have problems with the math </a:t>
            </a:r>
            <a:r>
              <a:rPr lang="en-US" dirty="0" smtClean="0"/>
              <a:t>part</a:t>
            </a:r>
            <a:r>
              <a:rPr lang="en-US" dirty="0"/>
              <a:t> </a:t>
            </a:r>
            <a:r>
              <a:rPr lang="en-US" dirty="0" smtClean="0"/>
              <a:t>you need to come talk to me</a:t>
            </a:r>
            <a:endParaRPr lang="en-US"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difficult will this course be?</a:t>
            </a:r>
            <a:endParaRPr lang="en-US" dirty="0"/>
          </a:p>
        </p:txBody>
      </p:sp>
      <p:sp>
        <p:nvSpPr>
          <p:cNvPr id="3" name="Content Placeholder 2"/>
          <p:cNvSpPr>
            <a:spLocks noGrp="1"/>
          </p:cNvSpPr>
          <p:nvPr>
            <p:ph sz="quarter" idx="1"/>
          </p:nvPr>
        </p:nvSpPr>
        <p:spPr/>
        <p:txBody>
          <a:bodyPr/>
          <a:lstStyle/>
          <a:p>
            <a:r>
              <a:rPr lang="en-US" dirty="0" smtClean="0"/>
              <a:t>It all depends on your background</a:t>
            </a:r>
          </a:p>
          <a:p>
            <a:r>
              <a:rPr lang="en-US" dirty="0" smtClean="0"/>
              <a:t>We will be implementing algorithms</a:t>
            </a:r>
          </a:p>
          <a:p>
            <a:r>
              <a:rPr lang="en-US" dirty="0" smtClean="0"/>
              <a:t>We will be doing linear algebra</a:t>
            </a:r>
          </a:p>
          <a:p>
            <a:r>
              <a:rPr lang="en-US" dirty="0" smtClean="0"/>
              <a:t>We will be programming in C++</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 Algorithm</a:t>
            </a:r>
            <a:endParaRPr lang="en-US" dirty="0"/>
          </a:p>
        </p:txBody>
      </p:sp>
      <p:sp>
        <p:nvSpPr>
          <p:cNvPr id="3" name="Content Placeholder 2"/>
          <p:cNvSpPr>
            <a:spLocks noGrp="1"/>
          </p:cNvSpPr>
          <p:nvPr>
            <p:ph sz="quarter" idx="1"/>
          </p:nvPr>
        </p:nvSpPr>
        <p:spPr/>
        <p:txBody>
          <a:bodyPr/>
          <a:lstStyle/>
          <a:p>
            <a:r>
              <a:rPr lang="en-US" dirty="0" smtClean="0"/>
              <a:t>Given a viewpoint in 3D </a:t>
            </a:r>
            <a:r>
              <a:rPr lang="en-US" dirty="0" smtClean="0">
                <a:solidFill>
                  <a:schemeClr val="accent2"/>
                </a:solidFill>
              </a:rPr>
              <a:t>(</a:t>
            </a:r>
            <a:r>
              <a:rPr lang="en-US" dirty="0" err="1" smtClean="0">
                <a:solidFill>
                  <a:schemeClr val="accent2"/>
                </a:solidFill>
              </a:rPr>
              <a:t>x</a:t>
            </a:r>
            <a:r>
              <a:rPr lang="en-US" baseline="-25000" dirty="0" err="1" smtClean="0">
                <a:solidFill>
                  <a:schemeClr val="accent2"/>
                </a:solidFill>
              </a:rPr>
              <a:t>v</a:t>
            </a:r>
            <a:r>
              <a:rPr lang="en-US" dirty="0" err="1" smtClean="0">
                <a:solidFill>
                  <a:schemeClr val="accent2"/>
                </a:solidFill>
              </a:rPr>
              <a:t>,y</a:t>
            </a:r>
            <a:r>
              <a:rPr lang="en-US" baseline="-25000" dirty="0" err="1" smtClean="0">
                <a:solidFill>
                  <a:schemeClr val="accent2"/>
                </a:solidFill>
              </a:rPr>
              <a:t>v</a:t>
            </a:r>
            <a:r>
              <a:rPr lang="en-US" dirty="0" err="1" smtClean="0">
                <a:solidFill>
                  <a:schemeClr val="accent2"/>
                </a:solidFill>
              </a:rPr>
              <a:t>,z</a:t>
            </a:r>
            <a:r>
              <a:rPr lang="en-US" baseline="-25000" dirty="0" err="1" smtClean="0">
                <a:solidFill>
                  <a:schemeClr val="accent2"/>
                </a:solidFill>
              </a:rPr>
              <a:t>v</a:t>
            </a:r>
            <a:r>
              <a:rPr lang="en-US" dirty="0" smtClean="0">
                <a:solidFill>
                  <a:schemeClr val="accent2"/>
                </a:solidFill>
              </a:rPr>
              <a:t>)</a:t>
            </a:r>
          </a:p>
          <a:p>
            <a:r>
              <a:rPr lang="en-US" dirty="0" smtClean="0"/>
              <a:t>Given a sphere with </a:t>
            </a:r>
          </a:p>
          <a:p>
            <a:pPr lvl="1"/>
            <a:r>
              <a:rPr lang="en-US" dirty="0" smtClean="0"/>
              <a:t>Center - </a:t>
            </a:r>
            <a:r>
              <a:rPr lang="en-US" dirty="0" smtClean="0">
                <a:solidFill>
                  <a:schemeClr val="accent2"/>
                </a:solidFill>
              </a:rPr>
              <a:t>(</a:t>
            </a:r>
            <a:r>
              <a:rPr lang="en-US" dirty="0" err="1" smtClean="0">
                <a:solidFill>
                  <a:schemeClr val="accent2"/>
                </a:solidFill>
              </a:rPr>
              <a:t>x</a:t>
            </a:r>
            <a:r>
              <a:rPr lang="en-US" baseline="-25000" dirty="0" err="1" smtClean="0">
                <a:solidFill>
                  <a:schemeClr val="accent2"/>
                </a:solidFill>
              </a:rPr>
              <a:t>s</a:t>
            </a:r>
            <a:r>
              <a:rPr lang="en-US" dirty="0" smtClean="0">
                <a:solidFill>
                  <a:schemeClr val="accent2"/>
                </a:solidFill>
              </a:rPr>
              <a:t>, </a:t>
            </a:r>
            <a:r>
              <a:rPr lang="en-US" dirty="0" err="1" smtClean="0">
                <a:solidFill>
                  <a:schemeClr val="accent2"/>
                </a:solidFill>
              </a:rPr>
              <a:t>y</a:t>
            </a:r>
            <a:r>
              <a:rPr lang="en-US" baseline="-25000" dirty="0" err="1" smtClean="0">
                <a:solidFill>
                  <a:schemeClr val="accent2"/>
                </a:solidFill>
              </a:rPr>
              <a:t>s</a:t>
            </a:r>
            <a:r>
              <a:rPr lang="en-US" dirty="0" smtClean="0">
                <a:solidFill>
                  <a:schemeClr val="accent2"/>
                </a:solidFill>
              </a:rPr>
              <a:t>, </a:t>
            </a:r>
            <a:r>
              <a:rPr lang="en-US" dirty="0" err="1" smtClean="0">
                <a:solidFill>
                  <a:schemeClr val="accent2"/>
                </a:solidFill>
              </a:rPr>
              <a:t>z</a:t>
            </a:r>
            <a:r>
              <a:rPr lang="en-US" baseline="-25000" dirty="0" err="1" smtClean="0">
                <a:solidFill>
                  <a:schemeClr val="accent2"/>
                </a:solidFill>
              </a:rPr>
              <a:t>s</a:t>
            </a:r>
            <a:r>
              <a:rPr lang="en-US" dirty="0" smtClean="0">
                <a:solidFill>
                  <a:schemeClr val="accent2"/>
                </a:solidFill>
              </a:rPr>
              <a:t>)</a:t>
            </a:r>
          </a:p>
          <a:p>
            <a:pPr lvl="1"/>
            <a:r>
              <a:rPr lang="en-US" dirty="0" smtClean="0"/>
              <a:t>Radius - </a:t>
            </a:r>
            <a:r>
              <a:rPr lang="en-US" dirty="0" smtClean="0">
                <a:solidFill>
                  <a:schemeClr val="accent2"/>
                </a:solidFill>
              </a:rPr>
              <a:t>r</a:t>
            </a:r>
          </a:p>
          <a:p>
            <a:r>
              <a:rPr lang="en-US" dirty="0" smtClean="0"/>
              <a:t>Give a pseudo-code of an algorithm that tests if the viewpoint is inside the sphere.</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 Algorithm</a:t>
            </a:r>
            <a:endParaRPr lang="en-US" dirty="0"/>
          </a:p>
        </p:txBody>
      </p:sp>
      <p:sp>
        <p:nvSpPr>
          <p:cNvPr id="3" name="Content Placeholder 2"/>
          <p:cNvSpPr>
            <a:spLocks noGrp="1"/>
          </p:cNvSpPr>
          <p:nvPr>
            <p:ph sz="quarter" idx="1"/>
          </p:nvPr>
        </p:nvSpPr>
        <p:spPr/>
        <p:txBody>
          <a:bodyPr/>
          <a:lstStyle/>
          <a:p>
            <a:pPr>
              <a:lnSpc>
                <a:spcPct val="90000"/>
              </a:lnSpc>
            </a:pPr>
            <a:r>
              <a:rPr lang="en-US" sz="2800" dirty="0" err="1" smtClean="0"/>
              <a:t>Bool</a:t>
            </a:r>
            <a:r>
              <a:rPr lang="en-US" sz="2800" dirty="0" smtClean="0"/>
              <a:t> </a:t>
            </a:r>
            <a:r>
              <a:rPr lang="en-US" sz="2800" dirty="0" err="1" smtClean="0"/>
              <a:t>TestIntersection</a:t>
            </a:r>
            <a:r>
              <a:rPr lang="en-US" sz="2800" dirty="0" smtClean="0"/>
              <a:t>(x</a:t>
            </a:r>
            <a:r>
              <a:rPr lang="en-US" sz="2800" baseline="-25000" dirty="0" smtClean="0"/>
              <a:t>v</a:t>
            </a:r>
            <a:r>
              <a:rPr lang="en-US" sz="2800" dirty="0" smtClean="0"/>
              <a:t>, </a:t>
            </a:r>
            <a:r>
              <a:rPr lang="en-US" sz="2800" dirty="0" err="1" smtClean="0"/>
              <a:t>y</a:t>
            </a:r>
            <a:r>
              <a:rPr lang="en-US" sz="2800" baseline="-25000" dirty="0" err="1" smtClean="0"/>
              <a:t>v</a:t>
            </a:r>
            <a:r>
              <a:rPr lang="en-US" sz="2800" dirty="0" smtClean="0"/>
              <a:t>, </a:t>
            </a:r>
            <a:r>
              <a:rPr lang="en-US" sz="2800" dirty="0" err="1" smtClean="0"/>
              <a:t>z</a:t>
            </a:r>
            <a:r>
              <a:rPr lang="en-US" sz="2800" baseline="-25000" dirty="0" err="1" smtClean="0"/>
              <a:t>v</a:t>
            </a:r>
            <a:r>
              <a:rPr lang="en-US" sz="2800" dirty="0" smtClean="0"/>
              <a:t>, </a:t>
            </a:r>
            <a:r>
              <a:rPr lang="en-US" sz="2800" dirty="0" err="1" smtClean="0"/>
              <a:t>x</a:t>
            </a:r>
            <a:r>
              <a:rPr lang="en-US" sz="2800" baseline="-25000" dirty="0" err="1" smtClean="0"/>
              <a:t>s</a:t>
            </a:r>
            <a:r>
              <a:rPr lang="en-US" sz="2800" dirty="0" smtClean="0"/>
              <a:t>, </a:t>
            </a:r>
            <a:r>
              <a:rPr lang="en-US" sz="2800" dirty="0" err="1" smtClean="0"/>
              <a:t>y</a:t>
            </a:r>
            <a:r>
              <a:rPr lang="en-US" sz="2800" baseline="-25000" dirty="0" err="1" smtClean="0"/>
              <a:t>s</a:t>
            </a:r>
            <a:r>
              <a:rPr lang="en-US" sz="2800" dirty="0" smtClean="0"/>
              <a:t>, </a:t>
            </a:r>
            <a:r>
              <a:rPr lang="en-US" sz="2800" dirty="0" err="1" smtClean="0"/>
              <a:t>z</a:t>
            </a:r>
            <a:r>
              <a:rPr lang="en-US" sz="2800" baseline="-25000" dirty="0" err="1" smtClean="0"/>
              <a:t>s</a:t>
            </a:r>
            <a:r>
              <a:rPr lang="en-US" sz="2800" dirty="0" smtClean="0"/>
              <a:t>, r)</a:t>
            </a:r>
          </a:p>
          <a:p>
            <a:pPr>
              <a:lnSpc>
                <a:spcPct val="90000"/>
              </a:lnSpc>
              <a:buNone/>
            </a:pPr>
            <a:r>
              <a:rPr lang="en-US" sz="2800" dirty="0" smtClean="0"/>
              <a:t>	{</a:t>
            </a:r>
          </a:p>
          <a:p>
            <a:pPr>
              <a:lnSpc>
                <a:spcPct val="90000"/>
              </a:lnSpc>
              <a:buNone/>
            </a:pPr>
            <a:r>
              <a:rPr lang="en-US" sz="2800" dirty="0" smtClean="0"/>
              <a:t>		float h;</a:t>
            </a:r>
          </a:p>
          <a:p>
            <a:pPr>
              <a:lnSpc>
                <a:spcPct val="90000"/>
              </a:lnSpc>
              <a:buNone/>
            </a:pPr>
            <a:r>
              <a:rPr lang="en-US" sz="2800" dirty="0" smtClean="0"/>
              <a:t>		h = 	(x</a:t>
            </a:r>
            <a:r>
              <a:rPr lang="en-US" sz="2800" baseline="-25000" dirty="0" smtClean="0"/>
              <a:t>v</a:t>
            </a:r>
            <a:r>
              <a:rPr lang="en-US" sz="2800" dirty="0" smtClean="0"/>
              <a:t> – </a:t>
            </a:r>
            <a:r>
              <a:rPr lang="en-US" sz="2800" dirty="0" err="1" smtClean="0"/>
              <a:t>x</a:t>
            </a:r>
            <a:r>
              <a:rPr lang="en-US" sz="2800" baseline="-25000" dirty="0" err="1" smtClean="0"/>
              <a:t>s</a:t>
            </a:r>
            <a:r>
              <a:rPr lang="en-US" sz="2800" dirty="0" smtClean="0"/>
              <a:t>) * (x</a:t>
            </a:r>
            <a:r>
              <a:rPr lang="en-US" sz="2800" baseline="-25000" dirty="0" smtClean="0"/>
              <a:t>v</a:t>
            </a:r>
            <a:r>
              <a:rPr lang="en-US" sz="2800" dirty="0" smtClean="0"/>
              <a:t> – </a:t>
            </a:r>
            <a:r>
              <a:rPr lang="en-US" sz="2800" dirty="0" err="1" smtClean="0"/>
              <a:t>x</a:t>
            </a:r>
            <a:r>
              <a:rPr lang="en-US" sz="2800" baseline="-25000" dirty="0" err="1" smtClean="0"/>
              <a:t>s</a:t>
            </a:r>
            <a:r>
              <a:rPr lang="en-US" sz="2800" dirty="0" smtClean="0"/>
              <a:t>) +</a:t>
            </a:r>
          </a:p>
          <a:p>
            <a:pPr>
              <a:lnSpc>
                <a:spcPct val="90000"/>
              </a:lnSpc>
              <a:buNone/>
            </a:pPr>
            <a:r>
              <a:rPr lang="en-US" sz="2800" dirty="0" smtClean="0"/>
              <a:t>			(</a:t>
            </a:r>
            <a:r>
              <a:rPr lang="en-US" sz="2800" dirty="0" err="1" smtClean="0"/>
              <a:t>y</a:t>
            </a:r>
            <a:r>
              <a:rPr lang="en-US" sz="2800" baseline="-25000" dirty="0" err="1" smtClean="0"/>
              <a:t>v</a:t>
            </a:r>
            <a:r>
              <a:rPr lang="en-US" sz="2800" dirty="0" smtClean="0"/>
              <a:t> – </a:t>
            </a:r>
            <a:r>
              <a:rPr lang="en-US" sz="2800" dirty="0" err="1" smtClean="0"/>
              <a:t>y</a:t>
            </a:r>
            <a:r>
              <a:rPr lang="en-US" sz="2800" baseline="-25000" dirty="0" err="1" smtClean="0"/>
              <a:t>s</a:t>
            </a:r>
            <a:r>
              <a:rPr lang="en-US" sz="2800" dirty="0" smtClean="0"/>
              <a:t>) * (</a:t>
            </a:r>
            <a:r>
              <a:rPr lang="en-US" sz="2800" dirty="0" err="1" smtClean="0"/>
              <a:t>y</a:t>
            </a:r>
            <a:r>
              <a:rPr lang="en-US" sz="2800" baseline="-25000" dirty="0" err="1" smtClean="0"/>
              <a:t>v</a:t>
            </a:r>
            <a:r>
              <a:rPr lang="en-US" sz="2800" dirty="0" smtClean="0"/>
              <a:t> – </a:t>
            </a:r>
            <a:r>
              <a:rPr lang="en-US" sz="2800" dirty="0" err="1" smtClean="0"/>
              <a:t>y</a:t>
            </a:r>
            <a:r>
              <a:rPr lang="en-US" sz="2800" baseline="-25000" dirty="0" err="1" smtClean="0"/>
              <a:t>s</a:t>
            </a:r>
            <a:r>
              <a:rPr lang="en-US" sz="2800" dirty="0" smtClean="0"/>
              <a:t>) +</a:t>
            </a:r>
          </a:p>
          <a:p>
            <a:pPr>
              <a:lnSpc>
                <a:spcPct val="90000"/>
              </a:lnSpc>
              <a:buNone/>
            </a:pPr>
            <a:r>
              <a:rPr lang="en-US" sz="2800" dirty="0" smtClean="0"/>
              <a:t>			(</a:t>
            </a:r>
            <a:r>
              <a:rPr lang="en-US" sz="2800" dirty="0" err="1" smtClean="0"/>
              <a:t>z</a:t>
            </a:r>
            <a:r>
              <a:rPr lang="en-US" sz="2800" baseline="-25000" dirty="0" err="1" smtClean="0"/>
              <a:t>v</a:t>
            </a:r>
            <a:r>
              <a:rPr lang="en-US" sz="2800" dirty="0" smtClean="0"/>
              <a:t> – </a:t>
            </a:r>
            <a:r>
              <a:rPr lang="en-US" sz="2800" dirty="0" err="1" smtClean="0"/>
              <a:t>z</a:t>
            </a:r>
            <a:r>
              <a:rPr lang="en-US" sz="2800" baseline="-25000" dirty="0" err="1" smtClean="0"/>
              <a:t>s</a:t>
            </a:r>
            <a:r>
              <a:rPr lang="en-US" sz="2800" dirty="0" smtClean="0"/>
              <a:t>) * (</a:t>
            </a:r>
            <a:r>
              <a:rPr lang="en-US" sz="2800" dirty="0" err="1" smtClean="0"/>
              <a:t>z</a:t>
            </a:r>
            <a:r>
              <a:rPr lang="en-US" sz="2800" baseline="-25000" dirty="0" err="1" smtClean="0"/>
              <a:t>v</a:t>
            </a:r>
            <a:r>
              <a:rPr lang="en-US" sz="2800" dirty="0" smtClean="0"/>
              <a:t> – </a:t>
            </a:r>
            <a:r>
              <a:rPr lang="en-US" sz="2800" dirty="0" err="1" smtClean="0"/>
              <a:t>z</a:t>
            </a:r>
            <a:r>
              <a:rPr lang="en-US" sz="2800" baseline="-25000" dirty="0" err="1" smtClean="0"/>
              <a:t>s</a:t>
            </a:r>
            <a:r>
              <a:rPr lang="en-US" sz="2800" dirty="0" smtClean="0"/>
              <a:t>);</a:t>
            </a:r>
          </a:p>
          <a:p>
            <a:pPr>
              <a:lnSpc>
                <a:spcPct val="90000"/>
              </a:lnSpc>
              <a:buNone/>
            </a:pPr>
            <a:r>
              <a:rPr lang="en-US" sz="2800" dirty="0" smtClean="0"/>
              <a:t>		if ( h &gt; r*r) return false;</a:t>
            </a:r>
          </a:p>
          <a:p>
            <a:pPr>
              <a:lnSpc>
                <a:spcPct val="90000"/>
              </a:lnSpc>
              <a:buNone/>
            </a:pPr>
            <a:r>
              <a:rPr lang="en-US" sz="2800" dirty="0" smtClean="0"/>
              <a:t>		return true;</a:t>
            </a:r>
          </a:p>
          <a:p>
            <a:pPr>
              <a:lnSpc>
                <a:spcPct val="90000"/>
              </a:lnSpc>
              <a:buNone/>
            </a:pPr>
            <a:r>
              <a:rPr lang="en-US" sz="2800" dirty="0" smtClean="0"/>
              <a:t>	}</a:t>
            </a:r>
          </a:p>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a:t>
            </a:r>
            <a:endParaRPr lang="en-US" dirty="0"/>
          </a:p>
        </p:txBody>
      </p:sp>
      <p:sp>
        <p:nvSpPr>
          <p:cNvPr id="3" name="Content Placeholder 2"/>
          <p:cNvSpPr>
            <a:spLocks noGrp="1"/>
          </p:cNvSpPr>
          <p:nvPr>
            <p:ph sz="quarter" idx="1"/>
          </p:nvPr>
        </p:nvSpPr>
        <p:spPr/>
        <p:txBody>
          <a:bodyPr/>
          <a:lstStyle/>
          <a:p>
            <a:r>
              <a:rPr lang="en-US" dirty="0" smtClean="0"/>
              <a:t>Compute x</a:t>
            </a:r>
            <a:endParaRPr lang="en-US" dirty="0"/>
          </a:p>
        </p:txBody>
      </p:sp>
      <p:graphicFrame>
        <p:nvGraphicFramePr>
          <p:cNvPr id="2050" name="Object 3"/>
          <p:cNvGraphicFramePr>
            <a:graphicFrameLocks noChangeAspect="1"/>
          </p:cNvGraphicFramePr>
          <p:nvPr/>
        </p:nvGraphicFramePr>
        <p:xfrm>
          <a:off x="1524000" y="1981200"/>
          <a:ext cx="6153150" cy="3811588"/>
        </p:xfrm>
        <a:graphic>
          <a:graphicData uri="http://schemas.openxmlformats.org/presentationml/2006/ole">
            <mc:AlternateContent xmlns:mc="http://schemas.openxmlformats.org/markup-compatibility/2006">
              <mc:Choice xmlns:v="urn:schemas-microsoft-com:vml" Requires="v">
                <p:oleObj spid="_x0000_s63498" name="Equation" r:id="rId3" imgW="1257120" imgH="711000" progId="Equation.3">
                  <p:embed/>
                </p:oleObj>
              </mc:Choice>
              <mc:Fallback>
                <p:oleObj name="Equation" r:id="rId3" imgW="1257120" imgH="711000" progId="Equation.3">
                  <p:embed/>
                  <p:pic>
                    <p:nvPicPr>
                      <p:cNvPr id="0"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524000" y="1981200"/>
                        <a:ext cx="6153150" cy="381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Algebra</a:t>
            </a:r>
            <a:endParaRPr lang="en-US" dirty="0"/>
          </a:p>
        </p:txBody>
      </p:sp>
      <p:sp>
        <p:nvSpPr>
          <p:cNvPr id="3" name="Content Placeholder 2"/>
          <p:cNvSpPr>
            <a:spLocks noGrp="1"/>
          </p:cNvSpPr>
          <p:nvPr>
            <p:ph sz="quarter" idx="1"/>
          </p:nvPr>
        </p:nvSpPr>
        <p:spPr/>
        <p:txBody>
          <a:bodyPr/>
          <a:lstStyle/>
          <a:p>
            <a:endParaRPr lang="en-US"/>
          </a:p>
        </p:txBody>
      </p:sp>
      <p:graphicFrame>
        <p:nvGraphicFramePr>
          <p:cNvPr id="3074" name="Object 3"/>
          <p:cNvGraphicFramePr>
            <a:graphicFrameLocks noChangeAspect="1"/>
          </p:cNvGraphicFramePr>
          <p:nvPr/>
        </p:nvGraphicFramePr>
        <p:xfrm>
          <a:off x="1447800" y="2051050"/>
          <a:ext cx="6299200" cy="3511550"/>
        </p:xfrm>
        <a:graphic>
          <a:graphicData uri="http://schemas.openxmlformats.org/presentationml/2006/ole">
            <mc:AlternateContent xmlns:mc="http://schemas.openxmlformats.org/markup-compatibility/2006">
              <mc:Choice xmlns:v="urn:schemas-microsoft-com:vml" Requires="v">
                <p:oleObj spid="_x0000_s64522" name="Equation" r:id="rId3" imgW="1396800" imgH="711000" progId="Equation.3">
                  <p:embed/>
                </p:oleObj>
              </mc:Choice>
              <mc:Fallback>
                <p:oleObj name="Equation" r:id="rId3" imgW="1396800" imgH="711000" progId="Equation.3">
                  <p:embed/>
                  <p:pic>
                    <p:nvPicPr>
                      <p:cNvPr id="0" name="Object 3"/>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1447800" y="2051050"/>
                        <a:ext cx="6299200" cy="351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sp>
        <p:nvSpPr>
          <p:cNvPr id="3" name="Content Placeholder 2"/>
          <p:cNvSpPr>
            <a:spLocks noGrp="1"/>
          </p:cNvSpPr>
          <p:nvPr>
            <p:ph sz="quarter" idx="1"/>
          </p:nvPr>
        </p:nvSpPr>
        <p:spPr/>
        <p:txBody>
          <a:bodyPr/>
          <a:lstStyle/>
          <a:p>
            <a:r>
              <a:rPr lang="en-US" dirty="0" smtClean="0"/>
              <a:t>Before ASU</a:t>
            </a:r>
          </a:p>
          <a:p>
            <a:pPr lvl="1"/>
            <a:r>
              <a:rPr lang="en-US" dirty="0" smtClean="0"/>
              <a:t>University of Missouri – Columbia, MO</a:t>
            </a:r>
          </a:p>
          <a:p>
            <a:pPr lvl="1"/>
            <a:r>
              <a:rPr lang="en-US" dirty="0" smtClean="0"/>
              <a:t>Purdue </a:t>
            </a:r>
            <a:r>
              <a:rPr lang="en-US" dirty="0" smtClean="0"/>
              <a:t>University – West Lafayette, IN</a:t>
            </a:r>
          </a:p>
          <a:p>
            <a:r>
              <a:rPr lang="en-US" dirty="0" smtClean="0"/>
              <a:t>Education</a:t>
            </a:r>
          </a:p>
          <a:p>
            <a:pPr lvl="1"/>
            <a:r>
              <a:rPr lang="en-US" dirty="0" smtClean="0"/>
              <a:t>PhD/MS in Computer Engineering – Purdue University</a:t>
            </a:r>
          </a:p>
          <a:p>
            <a:pPr lvl="1"/>
            <a:r>
              <a:rPr lang="en-US" dirty="0" smtClean="0"/>
              <a:t>BS in Computer Science, Electrical Engineering and Computer Engineering – University of Missouri</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986434" y="4765100"/>
            <a:ext cx="2671166" cy="1830963"/>
          </a:xfrm>
          <a:prstGeom prst="rect">
            <a:avLst/>
          </a:prstGeom>
          <a:noFill/>
          <a:ln w="9525">
            <a:noFill/>
            <a:miter lim="800000"/>
            <a:headEnd/>
            <a:tailEnd/>
          </a:ln>
        </p:spPr>
      </p:pic>
      <p:pic>
        <p:nvPicPr>
          <p:cNvPr id="1027" name="Picture 3" descr="F:\Media\Pictures\Purdue\2004_0529Image0072.jpg"/>
          <p:cNvPicPr>
            <a:picLocks noChangeAspect="1" noChangeArrowheads="1"/>
          </p:cNvPicPr>
          <p:nvPr/>
        </p:nvPicPr>
        <p:blipFill>
          <a:blip r:embed="rId3" cstate="print"/>
          <a:srcRect/>
          <a:stretch>
            <a:fillRect/>
          </a:stretch>
        </p:blipFill>
        <p:spPr bwMode="auto">
          <a:xfrm>
            <a:off x="6705600" y="4724400"/>
            <a:ext cx="1397886" cy="1862299"/>
          </a:xfrm>
          <a:prstGeom prst="rect">
            <a:avLst/>
          </a:prstGeom>
          <a:noFill/>
        </p:spPr>
      </p:pic>
      <p:pic>
        <p:nvPicPr>
          <p:cNvPr id="1028" name="Picture 4"/>
          <p:cNvPicPr>
            <a:picLocks noChangeAspect="1" noChangeArrowheads="1"/>
          </p:cNvPicPr>
          <p:nvPr/>
        </p:nvPicPr>
        <p:blipFill>
          <a:blip r:embed="rId4" cstate="print"/>
          <a:srcRect/>
          <a:stretch>
            <a:fillRect/>
          </a:stretch>
        </p:blipFill>
        <p:spPr bwMode="auto">
          <a:xfrm>
            <a:off x="3937620" y="4800600"/>
            <a:ext cx="2386980" cy="1790672"/>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172200" y="1828800"/>
            <a:ext cx="2226520" cy="14564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a:t>
            </a:r>
            <a:endParaRPr lang="en-US" dirty="0"/>
          </a:p>
        </p:txBody>
      </p:sp>
      <p:sp>
        <p:nvSpPr>
          <p:cNvPr id="3" name="Content Placeholder 2"/>
          <p:cNvSpPr>
            <a:spLocks noGrp="1"/>
          </p:cNvSpPr>
          <p:nvPr>
            <p:ph sz="quarter" idx="1"/>
          </p:nvPr>
        </p:nvSpPr>
        <p:spPr/>
        <p:txBody>
          <a:bodyPr/>
          <a:lstStyle/>
          <a:p>
            <a:r>
              <a:rPr lang="en-US" dirty="0" smtClean="0"/>
              <a:t>How do we rotate a point (P) by </a:t>
            </a:r>
            <a:r>
              <a:rPr lang="en-US" dirty="0" smtClean="0">
                <a:latin typeface="Symbol" pitchFamily="18" charset="2"/>
              </a:rPr>
              <a:t>q </a:t>
            </a:r>
            <a:r>
              <a:rPr lang="en-US" dirty="0" smtClean="0"/>
              <a:t>degrees?</a:t>
            </a:r>
          </a:p>
          <a:p>
            <a:r>
              <a:rPr lang="en-US" dirty="0" smtClean="0"/>
              <a:t>We need to know the rotation matrix</a:t>
            </a:r>
          </a:p>
          <a:p>
            <a:endParaRPr lang="en-US" dirty="0" smtClean="0"/>
          </a:p>
          <a:p>
            <a:endParaRPr lang="en-US" dirty="0" smtClean="0"/>
          </a:p>
          <a:p>
            <a:endParaRPr lang="en-US" dirty="0" smtClean="0"/>
          </a:p>
          <a:p>
            <a:r>
              <a:rPr lang="en-US" dirty="0" smtClean="0"/>
              <a:t>Then, we multiply the current point (P) by the rotation matrix to find the new rotated coordinate.</a:t>
            </a:r>
          </a:p>
          <a:p>
            <a:endParaRPr lang="en-US" dirty="0"/>
          </a:p>
        </p:txBody>
      </p:sp>
      <p:grpSp>
        <p:nvGrpSpPr>
          <p:cNvPr id="4" name="Group 79"/>
          <p:cNvGrpSpPr/>
          <p:nvPr/>
        </p:nvGrpSpPr>
        <p:grpSpPr>
          <a:xfrm>
            <a:off x="1371600" y="4953000"/>
            <a:ext cx="1657350" cy="623887"/>
            <a:chOff x="954088" y="5000625"/>
            <a:chExt cx="1657350" cy="623887"/>
          </a:xfrm>
        </p:grpSpPr>
        <p:sp>
          <p:nvSpPr>
            <p:cNvPr id="41" name="Rectangle 49"/>
            <p:cNvSpPr>
              <a:spLocks noChangeArrowheads="1"/>
            </p:cNvSpPr>
            <p:nvPr/>
          </p:nvSpPr>
          <p:spPr bwMode="auto">
            <a:xfrm>
              <a:off x="2168525" y="5022850"/>
              <a:ext cx="114300"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42" name="Rectangle 50"/>
            <p:cNvSpPr>
              <a:spLocks noChangeArrowheads="1"/>
            </p:cNvSpPr>
            <p:nvPr/>
          </p:nvSpPr>
          <p:spPr bwMode="auto">
            <a:xfrm>
              <a:off x="1446213" y="5022850"/>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sp>
          <p:nvSpPr>
            <p:cNvPr id="43" name="Rectangle 51"/>
            <p:cNvSpPr>
              <a:spLocks noChangeArrowheads="1"/>
            </p:cNvSpPr>
            <p:nvPr/>
          </p:nvSpPr>
          <p:spPr bwMode="auto">
            <a:xfrm>
              <a:off x="1244600" y="5000625"/>
              <a:ext cx="112712"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44" name="Rectangle 52"/>
            <p:cNvSpPr>
              <a:spLocks noChangeArrowheads="1"/>
            </p:cNvSpPr>
            <p:nvPr/>
          </p:nvSpPr>
          <p:spPr bwMode="auto">
            <a:xfrm>
              <a:off x="2357438" y="5075237"/>
              <a:ext cx="254000" cy="549275"/>
            </a:xfrm>
            <a:prstGeom prst="rect">
              <a:avLst/>
            </a:prstGeom>
            <a:noFill/>
            <a:ln w="9525">
              <a:noFill/>
              <a:miter lim="800000"/>
              <a:headEnd/>
              <a:tailEnd/>
            </a:ln>
          </p:spPr>
          <p:txBody>
            <a:bodyPr wrap="none" lIns="0" tIns="0" rIns="0" bIns="0">
              <a:spAutoFit/>
            </a:bodyPr>
            <a:lstStyle/>
            <a:p>
              <a:pPr eaLnBrk="0" hangingPunct="0"/>
              <a:r>
                <a:rPr lang="en-US" sz="3600" dirty="0">
                  <a:latin typeface="Times New Roman" pitchFamily="18" charset="0"/>
                </a:rPr>
                <a:t>P</a:t>
              </a:r>
              <a:endParaRPr lang="en-US" sz="3200" dirty="0"/>
            </a:p>
          </p:txBody>
        </p:sp>
        <p:sp>
          <p:nvSpPr>
            <p:cNvPr id="45" name="Rectangle 53"/>
            <p:cNvSpPr>
              <a:spLocks noChangeArrowheads="1"/>
            </p:cNvSpPr>
            <p:nvPr/>
          </p:nvSpPr>
          <p:spPr bwMode="auto">
            <a:xfrm>
              <a:off x="1819275" y="5075237"/>
              <a:ext cx="304800"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R</a:t>
              </a:r>
              <a:endParaRPr lang="en-US" sz="3200"/>
            </a:p>
          </p:txBody>
        </p:sp>
        <p:sp>
          <p:nvSpPr>
            <p:cNvPr id="46" name="Rectangle 54"/>
            <p:cNvSpPr>
              <a:spLocks noChangeArrowheads="1"/>
            </p:cNvSpPr>
            <p:nvPr/>
          </p:nvSpPr>
          <p:spPr bwMode="auto">
            <a:xfrm>
              <a:off x="954088" y="5075237"/>
              <a:ext cx="254000"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P</a:t>
              </a:r>
              <a:endParaRPr lang="en-US" sz="3200"/>
            </a:p>
          </p:txBody>
        </p:sp>
      </p:grpSp>
      <p:sp>
        <p:nvSpPr>
          <p:cNvPr id="71" name="Rectangle 83"/>
          <p:cNvSpPr>
            <a:spLocks noChangeArrowheads="1"/>
          </p:cNvSpPr>
          <p:nvPr/>
        </p:nvSpPr>
        <p:spPr bwMode="auto">
          <a:xfrm>
            <a:off x="2133600" y="2774950"/>
            <a:ext cx="307975" cy="554038"/>
          </a:xfrm>
          <a:prstGeom prst="rect">
            <a:avLst/>
          </a:prstGeom>
          <a:noFill/>
          <a:ln w="9525">
            <a:noFill/>
            <a:miter lim="800000"/>
            <a:headEnd/>
            <a:tailEnd/>
          </a:ln>
        </p:spPr>
        <p:txBody>
          <a:bodyPr wrap="none" lIns="0" tIns="0" rIns="0" bIns="0">
            <a:spAutoFit/>
          </a:bodyPr>
          <a:lstStyle/>
          <a:p>
            <a:pPr eaLnBrk="0" hangingPunct="0"/>
            <a:r>
              <a:rPr lang="en-US" sz="3600" dirty="0" smtClean="0">
                <a:latin typeface="Times New Roman" pitchFamily="18" charset="0"/>
              </a:rPr>
              <a:t>R</a:t>
            </a:r>
            <a:endParaRPr lang="en-US" sz="3600" dirty="0">
              <a:latin typeface="Times New Roman" pitchFamily="18" charset="0"/>
            </a:endParaRPr>
          </a:p>
        </p:txBody>
      </p:sp>
      <p:grpSp>
        <p:nvGrpSpPr>
          <p:cNvPr id="5" name="Group 113"/>
          <p:cNvGrpSpPr/>
          <p:nvPr/>
        </p:nvGrpSpPr>
        <p:grpSpPr>
          <a:xfrm>
            <a:off x="2863850" y="2438400"/>
            <a:ext cx="2735263" cy="1270000"/>
            <a:chOff x="2863850" y="2438400"/>
            <a:chExt cx="2735263" cy="1270000"/>
          </a:xfrm>
        </p:grpSpPr>
        <p:sp>
          <p:nvSpPr>
            <p:cNvPr id="67" name="Rectangle 79"/>
            <p:cNvSpPr>
              <a:spLocks noChangeArrowheads="1"/>
            </p:cNvSpPr>
            <p:nvPr/>
          </p:nvSpPr>
          <p:spPr bwMode="auto">
            <a:xfrm>
              <a:off x="4448175" y="31242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68" name="Rectangle 80"/>
            <p:cNvSpPr>
              <a:spLocks noChangeArrowheads="1"/>
            </p:cNvSpPr>
            <p:nvPr/>
          </p:nvSpPr>
          <p:spPr bwMode="auto">
            <a:xfrm>
              <a:off x="3111500" y="3124200"/>
              <a:ext cx="8858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sin </a:t>
              </a:r>
              <a:r>
                <a:rPr lang="en-US" sz="3600">
                  <a:latin typeface="Symbol" pitchFamily="18" charset="2"/>
                </a:rPr>
                <a:t>q</a:t>
              </a:r>
            </a:p>
          </p:txBody>
        </p:sp>
        <p:sp>
          <p:nvSpPr>
            <p:cNvPr id="69" name="Rectangle 81"/>
            <p:cNvSpPr>
              <a:spLocks noChangeArrowheads="1"/>
            </p:cNvSpPr>
            <p:nvPr/>
          </p:nvSpPr>
          <p:spPr bwMode="auto">
            <a:xfrm>
              <a:off x="4267200" y="2446338"/>
              <a:ext cx="1136650"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r>
                <a:rPr lang="en-US" sz="3600">
                  <a:latin typeface="Times New Roman" pitchFamily="18" charset="0"/>
                </a:rPr>
                <a:t>sin </a:t>
              </a:r>
              <a:r>
                <a:rPr lang="en-US" sz="3600">
                  <a:latin typeface="Symbol" pitchFamily="18" charset="2"/>
                </a:rPr>
                <a:t>q</a:t>
              </a:r>
            </a:p>
          </p:txBody>
        </p:sp>
        <p:sp>
          <p:nvSpPr>
            <p:cNvPr id="70" name="Rectangle 82"/>
            <p:cNvSpPr>
              <a:spLocks noChangeArrowheads="1"/>
            </p:cNvSpPr>
            <p:nvPr/>
          </p:nvSpPr>
          <p:spPr bwMode="auto">
            <a:xfrm>
              <a:off x="3082925" y="24384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72" name="Rectangle 84"/>
            <p:cNvSpPr>
              <a:spLocks noChangeArrowheads="1"/>
            </p:cNvSpPr>
            <p:nvPr/>
          </p:nvSpPr>
          <p:spPr bwMode="auto">
            <a:xfrm>
              <a:off x="542290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73" name="Rectangle 85"/>
            <p:cNvSpPr>
              <a:spLocks noChangeArrowheads="1"/>
            </p:cNvSpPr>
            <p:nvPr/>
          </p:nvSpPr>
          <p:spPr bwMode="auto">
            <a:xfrm>
              <a:off x="542290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ø</a:t>
              </a:r>
              <a:endParaRPr lang="en-US" sz="3200"/>
            </a:p>
          </p:txBody>
        </p:sp>
        <p:sp>
          <p:nvSpPr>
            <p:cNvPr id="74" name="Rectangle 86"/>
            <p:cNvSpPr>
              <a:spLocks noChangeArrowheads="1"/>
            </p:cNvSpPr>
            <p:nvPr/>
          </p:nvSpPr>
          <p:spPr bwMode="auto">
            <a:xfrm>
              <a:off x="542290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ö</a:t>
              </a:r>
              <a:endParaRPr lang="en-US" sz="3200"/>
            </a:p>
          </p:txBody>
        </p:sp>
        <p:sp>
          <p:nvSpPr>
            <p:cNvPr id="75" name="Rectangle 87"/>
            <p:cNvSpPr>
              <a:spLocks noChangeArrowheads="1"/>
            </p:cNvSpPr>
            <p:nvPr/>
          </p:nvSpPr>
          <p:spPr bwMode="auto">
            <a:xfrm>
              <a:off x="286385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76" name="Rectangle 88"/>
            <p:cNvSpPr>
              <a:spLocks noChangeArrowheads="1"/>
            </p:cNvSpPr>
            <p:nvPr/>
          </p:nvSpPr>
          <p:spPr bwMode="auto">
            <a:xfrm>
              <a:off x="286385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77" name="Rectangle 89"/>
            <p:cNvSpPr>
              <a:spLocks noChangeArrowheads="1"/>
            </p:cNvSpPr>
            <p:nvPr/>
          </p:nvSpPr>
          <p:spPr bwMode="auto">
            <a:xfrm>
              <a:off x="286385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grpSp>
      <p:sp>
        <p:nvSpPr>
          <p:cNvPr id="78" name="Rectangle 90"/>
          <p:cNvSpPr>
            <a:spLocks noChangeArrowheads="1"/>
          </p:cNvSpPr>
          <p:nvPr/>
        </p:nvSpPr>
        <p:spPr bwMode="auto">
          <a:xfrm>
            <a:off x="2513013" y="2722563"/>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grpSp>
        <p:nvGrpSpPr>
          <p:cNvPr id="6" name="Group 114"/>
          <p:cNvGrpSpPr/>
          <p:nvPr/>
        </p:nvGrpSpPr>
        <p:grpSpPr>
          <a:xfrm>
            <a:off x="3436937" y="4724400"/>
            <a:ext cx="2735263" cy="1270000"/>
            <a:chOff x="2863850" y="2438400"/>
            <a:chExt cx="2735263" cy="1270000"/>
          </a:xfrm>
        </p:grpSpPr>
        <p:sp>
          <p:nvSpPr>
            <p:cNvPr id="116" name="Rectangle 79"/>
            <p:cNvSpPr>
              <a:spLocks noChangeArrowheads="1"/>
            </p:cNvSpPr>
            <p:nvPr/>
          </p:nvSpPr>
          <p:spPr bwMode="auto">
            <a:xfrm>
              <a:off x="4448175" y="31242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117" name="Rectangle 80"/>
            <p:cNvSpPr>
              <a:spLocks noChangeArrowheads="1"/>
            </p:cNvSpPr>
            <p:nvPr/>
          </p:nvSpPr>
          <p:spPr bwMode="auto">
            <a:xfrm>
              <a:off x="3111500" y="3124200"/>
              <a:ext cx="8858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sin </a:t>
              </a:r>
              <a:r>
                <a:rPr lang="en-US" sz="3600">
                  <a:latin typeface="Symbol" pitchFamily="18" charset="2"/>
                </a:rPr>
                <a:t>q</a:t>
              </a:r>
            </a:p>
          </p:txBody>
        </p:sp>
        <p:sp>
          <p:nvSpPr>
            <p:cNvPr id="118" name="Rectangle 81"/>
            <p:cNvSpPr>
              <a:spLocks noChangeArrowheads="1"/>
            </p:cNvSpPr>
            <p:nvPr/>
          </p:nvSpPr>
          <p:spPr bwMode="auto">
            <a:xfrm>
              <a:off x="4267200" y="2446338"/>
              <a:ext cx="1136650"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r>
                <a:rPr lang="en-US" sz="3600">
                  <a:latin typeface="Times New Roman" pitchFamily="18" charset="0"/>
                </a:rPr>
                <a:t>sin </a:t>
              </a:r>
              <a:r>
                <a:rPr lang="en-US" sz="3600">
                  <a:latin typeface="Symbol" pitchFamily="18" charset="2"/>
                </a:rPr>
                <a:t>q</a:t>
              </a:r>
            </a:p>
          </p:txBody>
        </p:sp>
        <p:sp>
          <p:nvSpPr>
            <p:cNvPr id="119" name="Rectangle 82"/>
            <p:cNvSpPr>
              <a:spLocks noChangeArrowheads="1"/>
            </p:cNvSpPr>
            <p:nvPr/>
          </p:nvSpPr>
          <p:spPr bwMode="auto">
            <a:xfrm>
              <a:off x="3082925" y="24384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120" name="Rectangle 84"/>
            <p:cNvSpPr>
              <a:spLocks noChangeArrowheads="1"/>
            </p:cNvSpPr>
            <p:nvPr/>
          </p:nvSpPr>
          <p:spPr bwMode="auto">
            <a:xfrm>
              <a:off x="542290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121" name="Rectangle 85"/>
            <p:cNvSpPr>
              <a:spLocks noChangeArrowheads="1"/>
            </p:cNvSpPr>
            <p:nvPr/>
          </p:nvSpPr>
          <p:spPr bwMode="auto">
            <a:xfrm>
              <a:off x="542290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ø</a:t>
              </a:r>
              <a:endParaRPr lang="en-US" sz="3200" dirty="0"/>
            </a:p>
          </p:txBody>
        </p:sp>
        <p:sp>
          <p:nvSpPr>
            <p:cNvPr id="122" name="Rectangle 86"/>
            <p:cNvSpPr>
              <a:spLocks noChangeArrowheads="1"/>
            </p:cNvSpPr>
            <p:nvPr/>
          </p:nvSpPr>
          <p:spPr bwMode="auto">
            <a:xfrm>
              <a:off x="542290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ö</a:t>
              </a:r>
              <a:endParaRPr lang="en-US" sz="3200"/>
            </a:p>
          </p:txBody>
        </p:sp>
        <p:sp>
          <p:nvSpPr>
            <p:cNvPr id="123" name="Rectangle 87"/>
            <p:cNvSpPr>
              <a:spLocks noChangeArrowheads="1"/>
            </p:cNvSpPr>
            <p:nvPr/>
          </p:nvSpPr>
          <p:spPr bwMode="auto">
            <a:xfrm>
              <a:off x="286385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124" name="Rectangle 88"/>
            <p:cNvSpPr>
              <a:spLocks noChangeArrowheads="1"/>
            </p:cNvSpPr>
            <p:nvPr/>
          </p:nvSpPr>
          <p:spPr bwMode="auto">
            <a:xfrm>
              <a:off x="286385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125" name="Rectangle 89"/>
            <p:cNvSpPr>
              <a:spLocks noChangeArrowheads="1"/>
            </p:cNvSpPr>
            <p:nvPr/>
          </p:nvSpPr>
          <p:spPr bwMode="auto">
            <a:xfrm>
              <a:off x="286385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grpSp>
      <p:sp>
        <p:nvSpPr>
          <p:cNvPr id="126" name="Rectangle 50"/>
          <p:cNvSpPr>
            <a:spLocks noChangeArrowheads="1"/>
          </p:cNvSpPr>
          <p:nvPr/>
        </p:nvSpPr>
        <p:spPr bwMode="auto">
          <a:xfrm>
            <a:off x="3101975" y="4988552"/>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grpSp>
        <p:nvGrpSpPr>
          <p:cNvPr id="7" name="Group 92"/>
          <p:cNvGrpSpPr>
            <a:grpSpLocks/>
          </p:cNvGrpSpPr>
          <p:nvPr/>
        </p:nvGrpSpPr>
        <p:grpSpPr bwMode="auto">
          <a:xfrm>
            <a:off x="6224587" y="4729480"/>
            <a:ext cx="438150" cy="1255713"/>
            <a:chOff x="2832" y="3072"/>
            <a:chExt cx="276" cy="791"/>
          </a:xfrm>
        </p:grpSpPr>
        <p:sp>
          <p:nvSpPr>
            <p:cNvPr id="174" name="Rectangle 93"/>
            <p:cNvSpPr>
              <a:spLocks noChangeArrowheads="1"/>
            </p:cNvSpPr>
            <p:nvPr/>
          </p:nvSpPr>
          <p:spPr bwMode="auto">
            <a:xfrm>
              <a:off x="2946" y="3072"/>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x</a:t>
              </a:r>
              <a:endParaRPr lang="en-US" sz="3200"/>
            </a:p>
          </p:txBody>
        </p:sp>
        <p:sp>
          <p:nvSpPr>
            <p:cNvPr id="175" name="Rectangle 94"/>
            <p:cNvSpPr>
              <a:spLocks noChangeArrowheads="1"/>
            </p:cNvSpPr>
            <p:nvPr/>
          </p:nvSpPr>
          <p:spPr bwMode="auto">
            <a:xfrm>
              <a:off x="2832" y="3259"/>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176" name="Rectangle 95"/>
            <p:cNvSpPr>
              <a:spLocks noChangeArrowheads="1"/>
            </p:cNvSpPr>
            <p:nvPr/>
          </p:nvSpPr>
          <p:spPr bwMode="auto">
            <a:xfrm>
              <a:off x="2832" y="3517"/>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177" name="Rectangle 96"/>
            <p:cNvSpPr>
              <a:spLocks noChangeArrowheads="1"/>
            </p:cNvSpPr>
            <p:nvPr/>
          </p:nvSpPr>
          <p:spPr bwMode="auto">
            <a:xfrm>
              <a:off x="2832" y="3072"/>
              <a:ext cx="111" cy="346"/>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sp>
          <p:nvSpPr>
            <p:cNvPr id="178" name="Rectangle 97"/>
            <p:cNvSpPr>
              <a:spLocks noChangeArrowheads="1"/>
            </p:cNvSpPr>
            <p:nvPr/>
          </p:nvSpPr>
          <p:spPr bwMode="auto">
            <a:xfrm>
              <a:off x="2964" y="3504"/>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y</a:t>
              </a:r>
              <a:endParaRPr lang="en-US" sz="3600">
                <a:latin typeface="Symbol" pitchFamily="18" charset="2"/>
              </a:endParaRPr>
            </a:p>
          </p:txBody>
        </p:sp>
      </p:grpSp>
      <p:sp>
        <p:nvSpPr>
          <p:cNvPr id="179" name="Rectangle 100"/>
          <p:cNvSpPr>
            <a:spLocks noChangeArrowheads="1"/>
          </p:cNvSpPr>
          <p:nvPr/>
        </p:nvSpPr>
        <p:spPr bwMode="auto">
          <a:xfrm>
            <a:off x="6681787" y="5026343"/>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180" name="Rectangle 101"/>
          <p:cNvSpPr>
            <a:spLocks noChangeArrowheads="1"/>
          </p:cNvSpPr>
          <p:nvPr/>
        </p:nvSpPr>
        <p:spPr bwMode="auto">
          <a:xfrm>
            <a:off x="6681787" y="5435918"/>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ø</a:t>
            </a:r>
            <a:endParaRPr lang="en-US" sz="3200" dirty="0"/>
          </a:p>
        </p:txBody>
      </p:sp>
      <p:sp>
        <p:nvSpPr>
          <p:cNvPr id="181" name="Rectangle 102"/>
          <p:cNvSpPr>
            <a:spLocks noChangeArrowheads="1"/>
          </p:cNvSpPr>
          <p:nvPr/>
        </p:nvSpPr>
        <p:spPr bwMode="auto">
          <a:xfrm>
            <a:off x="6681787" y="4729480"/>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ö</a:t>
            </a:r>
            <a:endParaRPr lang="en-US" sz="3200" dirty="0"/>
          </a:p>
        </p:txBody>
      </p:sp>
      <p:grpSp>
        <p:nvGrpSpPr>
          <p:cNvPr id="8" name="Group 92"/>
          <p:cNvGrpSpPr>
            <a:grpSpLocks/>
          </p:cNvGrpSpPr>
          <p:nvPr/>
        </p:nvGrpSpPr>
        <p:grpSpPr bwMode="auto">
          <a:xfrm>
            <a:off x="6705600" y="2463800"/>
            <a:ext cx="438150" cy="1255713"/>
            <a:chOff x="2832" y="3072"/>
            <a:chExt cx="276" cy="791"/>
          </a:xfrm>
        </p:grpSpPr>
        <p:sp>
          <p:nvSpPr>
            <p:cNvPr id="183" name="Rectangle 93"/>
            <p:cNvSpPr>
              <a:spLocks noChangeArrowheads="1"/>
            </p:cNvSpPr>
            <p:nvPr/>
          </p:nvSpPr>
          <p:spPr bwMode="auto">
            <a:xfrm>
              <a:off x="2946" y="3072"/>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x</a:t>
              </a:r>
              <a:endParaRPr lang="en-US" sz="3200"/>
            </a:p>
          </p:txBody>
        </p:sp>
        <p:sp>
          <p:nvSpPr>
            <p:cNvPr id="184" name="Rectangle 94"/>
            <p:cNvSpPr>
              <a:spLocks noChangeArrowheads="1"/>
            </p:cNvSpPr>
            <p:nvPr/>
          </p:nvSpPr>
          <p:spPr bwMode="auto">
            <a:xfrm>
              <a:off x="2832" y="3259"/>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185" name="Rectangle 95"/>
            <p:cNvSpPr>
              <a:spLocks noChangeArrowheads="1"/>
            </p:cNvSpPr>
            <p:nvPr/>
          </p:nvSpPr>
          <p:spPr bwMode="auto">
            <a:xfrm>
              <a:off x="2832" y="3517"/>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186" name="Rectangle 96"/>
            <p:cNvSpPr>
              <a:spLocks noChangeArrowheads="1"/>
            </p:cNvSpPr>
            <p:nvPr/>
          </p:nvSpPr>
          <p:spPr bwMode="auto">
            <a:xfrm>
              <a:off x="2832" y="3072"/>
              <a:ext cx="111" cy="346"/>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sp>
          <p:nvSpPr>
            <p:cNvPr id="187" name="Rectangle 97"/>
            <p:cNvSpPr>
              <a:spLocks noChangeArrowheads="1"/>
            </p:cNvSpPr>
            <p:nvPr/>
          </p:nvSpPr>
          <p:spPr bwMode="auto">
            <a:xfrm>
              <a:off x="2964" y="3504"/>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y</a:t>
              </a:r>
              <a:endParaRPr lang="en-US" sz="3600">
                <a:latin typeface="Symbol" pitchFamily="18" charset="2"/>
              </a:endParaRPr>
            </a:p>
          </p:txBody>
        </p:sp>
      </p:grpSp>
      <p:sp>
        <p:nvSpPr>
          <p:cNvPr id="188" name="Rectangle 100"/>
          <p:cNvSpPr>
            <a:spLocks noChangeArrowheads="1"/>
          </p:cNvSpPr>
          <p:nvPr/>
        </p:nvSpPr>
        <p:spPr bwMode="auto">
          <a:xfrm>
            <a:off x="7138987" y="275971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189" name="Rectangle 101"/>
          <p:cNvSpPr>
            <a:spLocks noChangeArrowheads="1"/>
          </p:cNvSpPr>
          <p:nvPr/>
        </p:nvSpPr>
        <p:spPr bwMode="auto">
          <a:xfrm>
            <a:off x="7138987" y="3169285"/>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ø</a:t>
            </a:r>
            <a:endParaRPr lang="en-US" sz="3200" dirty="0"/>
          </a:p>
        </p:txBody>
      </p:sp>
      <p:sp>
        <p:nvSpPr>
          <p:cNvPr id="190" name="Rectangle 102"/>
          <p:cNvSpPr>
            <a:spLocks noChangeArrowheads="1"/>
          </p:cNvSpPr>
          <p:nvPr/>
        </p:nvSpPr>
        <p:spPr bwMode="auto">
          <a:xfrm>
            <a:off x="7138987" y="2462847"/>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ö</a:t>
            </a:r>
            <a:endParaRPr lang="en-US" sz="3200" dirty="0"/>
          </a:p>
        </p:txBody>
      </p:sp>
      <p:sp>
        <p:nvSpPr>
          <p:cNvPr id="191" name="Rectangle 83"/>
          <p:cNvSpPr>
            <a:spLocks noChangeArrowheads="1"/>
          </p:cNvSpPr>
          <p:nvPr/>
        </p:nvSpPr>
        <p:spPr bwMode="auto">
          <a:xfrm>
            <a:off x="5999162" y="2780347"/>
            <a:ext cx="256480" cy="553998"/>
          </a:xfrm>
          <a:prstGeom prst="rect">
            <a:avLst/>
          </a:prstGeom>
          <a:noFill/>
          <a:ln w="9525">
            <a:noFill/>
            <a:miter lim="800000"/>
            <a:headEnd/>
            <a:tailEnd/>
          </a:ln>
        </p:spPr>
        <p:txBody>
          <a:bodyPr wrap="none" lIns="0" tIns="0" rIns="0" bIns="0">
            <a:spAutoFit/>
          </a:bodyPr>
          <a:lstStyle/>
          <a:p>
            <a:pPr eaLnBrk="0" hangingPunct="0"/>
            <a:r>
              <a:rPr lang="en-US" sz="3600" dirty="0" smtClean="0">
                <a:latin typeface="Times New Roman" pitchFamily="18" charset="0"/>
              </a:rPr>
              <a:t>P</a:t>
            </a:r>
            <a:endParaRPr lang="en-US" sz="3600" dirty="0">
              <a:latin typeface="Times New Roman" pitchFamily="18" charset="0"/>
            </a:endParaRPr>
          </a:p>
        </p:txBody>
      </p:sp>
      <p:sp>
        <p:nvSpPr>
          <p:cNvPr id="192" name="Rectangle 90"/>
          <p:cNvSpPr>
            <a:spLocks noChangeArrowheads="1"/>
          </p:cNvSpPr>
          <p:nvPr/>
        </p:nvSpPr>
        <p:spPr bwMode="auto">
          <a:xfrm>
            <a:off x="6378575" y="2727960"/>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a:t>
            </a:r>
            <a:endParaRPr lang="en-US" dirty="0"/>
          </a:p>
        </p:txBody>
      </p:sp>
      <p:grpSp>
        <p:nvGrpSpPr>
          <p:cNvPr id="3" name="Group 55"/>
          <p:cNvGrpSpPr>
            <a:grpSpLocks/>
          </p:cNvGrpSpPr>
          <p:nvPr/>
        </p:nvGrpSpPr>
        <p:grpSpPr bwMode="auto">
          <a:xfrm>
            <a:off x="3776980" y="4632325"/>
            <a:ext cx="1125537" cy="549275"/>
            <a:chOff x="3719" y="3494"/>
            <a:chExt cx="709" cy="346"/>
          </a:xfrm>
        </p:grpSpPr>
        <p:sp>
          <p:nvSpPr>
            <p:cNvPr id="5" name="Rectangle 56"/>
            <p:cNvSpPr>
              <a:spLocks noChangeArrowheads="1"/>
            </p:cNvSpPr>
            <p:nvPr/>
          </p:nvSpPr>
          <p:spPr bwMode="auto">
            <a:xfrm>
              <a:off x="4278" y="3494"/>
              <a:ext cx="150"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q</a:t>
              </a:r>
              <a:endParaRPr lang="en-US" sz="3200"/>
            </a:p>
          </p:txBody>
        </p:sp>
        <p:sp>
          <p:nvSpPr>
            <p:cNvPr id="6" name="Rectangle 57"/>
            <p:cNvSpPr>
              <a:spLocks noChangeArrowheads="1"/>
            </p:cNvSpPr>
            <p:nvPr/>
          </p:nvSpPr>
          <p:spPr bwMode="auto">
            <a:xfrm>
              <a:off x="3881" y="3494"/>
              <a:ext cx="336"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sin</a:t>
              </a:r>
              <a:endParaRPr lang="en-US" sz="3200"/>
            </a:p>
          </p:txBody>
        </p:sp>
        <p:sp>
          <p:nvSpPr>
            <p:cNvPr id="7" name="Rectangle 58"/>
            <p:cNvSpPr>
              <a:spLocks noChangeArrowheads="1"/>
            </p:cNvSpPr>
            <p:nvPr/>
          </p:nvSpPr>
          <p:spPr bwMode="auto">
            <a:xfrm>
              <a:off x="3719" y="3494"/>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x</a:t>
              </a:r>
              <a:endParaRPr lang="en-US" sz="3200"/>
            </a:p>
          </p:txBody>
        </p:sp>
      </p:grpSp>
      <p:grpSp>
        <p:nvGrpSpPr>
          <p:cNvPr id="4" name="Group 59"/>
          <p:cNvGrpSpPr>
            <a:grpSpLocks/>
          </p:cNvGrpSpPr>
          <p:nvPr/>
        </p:nvGrpSpPr>
        <p:grpSpPr bwMode="auto">
          <a:xfrm>
            <a:off x="3748405" y="3946525"/>
            <a:ext cx="1193800" cy="549275"/>
            <a:chOff x="3701" y="3062"/>
            <a:chExt cx="752" cy="346"/>
          </a:xfrm>
        </p:grpSpPr>
        <p:sp>
          <p:nvSpPr>
            <p:cNvPr id="9" name="Rectangle 60"/>
            <p:cNvSpPr>
              <a:spLocks noChangeArrowheads="1"/>
            </p:cNvSpPr>
            <p:nvPr/>
          </p:nvSpPr>
          <p:spPr bwMode="auto">
            <a:xfrm>
              <a:off x="4303" y="3062"/>
              <a:ext cx="150"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q</a:t>
              </a:r>
              <a:endParaRPr lang="en-US" sz="3200"/>
            </a:p>
          </p:txBody>
        </p:sp>
        <p:sp>
          <p:nvSpPr>
            <p:cNvPr id="10" name="Rectangle 61"/>
            <p:cNvSpPr>
              <a:spLocks noChangeArrowheads="1"/>
            </p:cNvSpPr>
            <p:nvPr/>
          </p:nvSpPr>
          <p:spPr bwMode="auto">
            <a:xfrm>
              <a:off x="3866" y="3062"/>
              <a:ext cx="38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a:t>
              </a:r>
              <a:endParaRPr lang="en-US" sz="3200"/>
            </a:p>
          </p:txBody>
        </p:sp>
        <p:sp>
          <p:nvSpPr>
            <p:cNvPr id="11" name="Rectangle 62"/>
            <p:cNvSpPr>
              <a:spLocks noChangeArrowheads="1"/>
            </p:cNvSpPr>
            <p:nvPr/>
          </p:nvSpPr>
          <p:spPr bwMode="auto">
            <a:xfrm>
              <a:off x="3701" y="3062"/>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x</a:t>
              </a:r>
              <a:endParaRPr lang="en-US" sz="3200"/>
            </a:p>
          </p:txBody>
        </p:sp>
      </p:grpSp>
      <p:grpSp>
        <p:nvGrpSpPr>
          <p:cNvPr id="8" name="Group 63"/>
          <p:cNvGrpSpPr>
            <a:grpSpLocks/>
          </p:cNvGrpSpPr>
          <p:nvPr/>
        </p:nvGrpSpPr>
        <p:grpSpPr bwMode="auto">
          <a:xfrm>
            <a:off x="4970780" y="4579938"/>
            <a:ext cx="1589087" cy="601662"/>
            <a:chOff x="4471" y="3461"/>
            <a:chExt cx="1001" cy="379"/>
          </a:xfrm>
        </p:grpSpPr>
        <p:sp>
          <p:nvSpPr>
            <p:cNvPr id="13" name="Rectangle 64"/>
            <p:cNvSpPr>
              <a:spLocks noChangeArrowheads="1"/>
            </p:cNvSpPr>
            <p:nvPr/>
          </p:nvSpPr>
          <p:spPr bwMode="auto">
            <a:xfrm>
              <a:off x="5322" y="3494"/>
              <a:ext cx="150"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q</a:t>
              </a:r>
              <a:endParaRPr lang="en-US" sz="3200"/>
            </a:p>
          </p:txBody>
        </p:sp>
        <p:sp>
          <p:nvSpPr>
            <p:cNvPr id="14" name="Rectangle 65"/>
            <p:cNvSpPr>
              <a:spLocks noChangeArrowheads="1"/>
            </p:cNvSpPr>
            <p:nvPr/>
          </p:nvSpPr>
          <p:spPr bwMode="auto">
            <a:xfrm>
              <a:off x="4885" y="3494"/>
              <a:ext cx="38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a:t>
              </a:r>
              <a:endParaRPr lang="en-US" sz="3200"/>
            </a:p>
          </p:txBody>
        </p:sp>
        <p:sp>
          <p:nvSpPr>
            <p:cNvPr id="15" name="Rectangle 66"/>
            <p:cNvSpPr>
              <a:spLocks noChangeArrowheads="1"/>
            </p:cNvSpPr>
            <p:nvPr/>
          </p:nvSpPr>
          <p:spPr bwMode="auto">
            <a:xfrm>
              <a:off x="4716" y="3494"/>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y</a:t>
              </a:r>
              <a:endParaRPr lang="en-US" sz="3200"/>
            </a:p>
          </p:txBody>
        </p:sp>
        <p:sp>
          <p:nvSpPr>
            <p:cNvPr id="16" name="Rectangle 67"/>
            <p:cNvSpPr>
              <a:spLocks noChangeArrowheads="1"/>
            </p:cNvSpPr>
            <p:nvPr/>
          </p:nvSpPr>
          <p:spPr bwMode="auto">
            <a:xfrm>
              <a:off x="4471" y="3461"/>
              <a:ext cx="158"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grpSp>
      <p:grpSp>
        <p:nvGrpSpPr>
          <p:cNvPr id="12" name="Group 68"/>
          <p:cNvGrpSpPr>
            <a:grpSpLocks/>
          </p:cNvGrpSpPr>
          <p:nvPr/>
        </p:nvGrpSpPr>
        <p:grpSpPr bwMode="auto">
          <a:xfrm>
            <a:off x="5010467" y="3894138"/>
            <a:ext cx="1514475" cy="601662"/>
            <a:chOff x="4496" y="3029"/>
            <a:chExt cx="954" cy="379"/>
          </a:xfrm>
        </p:grpSpPr>
        <p:sp>
          <p:nvSpPr>
            <p:cNvPr id="18" name="Rectangle 69"/>
            <p:cNvSpPr>
              <a:spLocks noChangeArrowheads="1"/>
            </p:cNvSpPr>
            <p:nvPr/>
          </p:nvSpPr>
          <p:spPr bwMode="auto">
            <a:xfrm>
              <a:off x="5300" y="3062"/>
              <a:ext cx="150"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q</a:t>
              </a:r>
              <a:endParaRPr lang="en-US" sz="3200"/>
            </a:p>
          </p:txBody>
        </p:sp>
        <p:sp>
          <p:nvSpPr>
            <p:cNvPr id="19" name="Rectangle 70"/>
            <p:cNvSpPr>
              <a:spLocks noChangeArrowheads="1"/>
            </p:cNvSpPr>
            <p:nvPr/>
          </p:nvSpPr>
          <p:spPr bwMode="auto">
            <a:xfrm>
              <a:off x="4903" y="3062"/>
              <a:ext cx="336"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sin</a:t>
              </a:r>
              <a:endParaRPr lang="en-US" sz="3200"/>
            </a:p>
          </p:txBody>
        </p:sp>
        <p:sp>
          <p:nvSpPr>
            <p:cNvPr id="20" name="Rectangle 71"/>
            <p:cNvSpPr>
              <a:spLocks noChangeArrowheads="1"/>
            </p:cNvSpPr>
            <p:nvPr/>
          </p:nvSpPr>
          <p:spPr bwMode="auto">
            <a:xfrm>
              <a:off x="4738" y="3062"/>
              <a:ext cx="144" cy="346"/>
            </a:xfrm>
            <a:prstGeom prst="rect">
              <a:avLst/>
            </a:prstGeom>
            <a:noFill/>
            <a:ln w="9525">
              <a:noFill/>
              <a:miter lim="800000"/>
              <a:headEnd/>
              <a:tailEnd/>
            </a:ln>
          </p:spPr>
          <p:txBody>
            <a:bodyPr wrap="none" lIns="0" tIns="0" rIns="0" bIns="0">
              <a:spAutoFit/>
            </a:bodyPr>
            <a:lstStyle/>
            <a:p>
              <a:pPr eaLnBrk="0" hangingPunct="0"/>
              <a:r>
                <a:rPr lang="en-US" sz="3600" dirty="0">
                  <a:latin typeface="Times New Roman" pitchFamily="18" charset="0"/>
                </a:rPr>
                <a:t>y</a:t>
              </a:r>
              <a:endParaRPr lang="en-US" sz="3200" dirty="0"/>
            </a:p>
          </p:txBody>
        </p:sp>
        <p:sp>
          <p:nvSpPr>
            <p:cNvPr id="21" name="Rectangle 72"/>
            <p:cNvSpPr>
              <a:spLocks noChangeArrowheads="1"/>
            </p:cNvSpPr>
            <p:nvPr/>
          </p:nvSpPr>
          <p:spPr bwMode="auto">
            <a:xfrm>
              <a:off x="4496" y="3029"/>
              <a:ext cx="158" cy="346"/>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grpSp>
      <p:sp>
        <p:nvSpPr>
          <p:cNvPr id="22" name="Rectangle 74"/>
          <p:cNvSpPr>
            <a:spLocks noChangeArrowheads="1"/>
          </p:cNvSpPr>
          <p:nvPr/>
        </p:nvSpPr>
        <p:spPr bwMode="auto">
          <a:xfrm>
            <a:off x="6610667" y="4191001"/>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23" name="Rectangle 75"/>
          <p:cNvSpPr>
            <a:spLocks noChangeArrowheads="1"/>
          </p:cNvSpPr>
          <p:nvPr/>
        </p:nvSpPr>
        <p:spPr bwMode="auto">
          <a:xfrm>
            <a:off x="6610667" y="4600576"/>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ø</a:t>
            </a:r>
            <a:endParaRPr lang="en-US" sz="3200"/>
          </a:p>
        </p:txBody>
      </p:sp>
      <p:sp>
        <p:nvSpPr>
          <p:cNvPr id="24" name="Rectangle 76"/>
          <p:cNvSpPr>
            <a:spLocks noChangeArrowheads="1"/>
          </p:cNvSpPr>
          <p:nvPr/>
        </p:nvSpPr>
        <p:spPr bwMode="auto">
          <a:xfrm>
            <a:off x="6610667" y="3894138"/>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ö</a:t>
            </a:r>
            <a:endParaRPr lang="en-US" sz="3200"/>
          </a:p>
        </p:txBody>
      </p:sp>
      <p:sp>
        <p:nvSpPr>
          <p:cNvPr id="25" name="Rectangle 99"/>
          <p:cNvSpPr>
            <a:spLocks noChangeArrowheads="1"/>
          </p:cNvSpPr>
          <p:nvPr/>
        </p:nvSpPr>
        <p:spPr bwMode="auto">
          <a:xfrm>
            <a:off x="3205479" y="4178301"/>
            <a:ext cx="250825"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26" name="Rectangle 103"/>
          <p:cNvSpPr>
            <a:spLocks noChangeArrowheads="1"/>
          </p:cNvSpPr>
          <p:nvPr/>
        </p:nvSpPr>
        <p:spPr bwMode="auto">
          <a:xfrm>
            <a:off x="3562667" y="4191001"/>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27" name="Rectangle 104"/>
          <p:cNvSpPr>
            <a:spLocks noChangeArrowheads="1"/>
          </p:cNvSpPr>
          <p:nvPr/>
        </p:nvSpPr>
        <p:spPr bwMode="auto">
          <a:xfrm>
            <a:off x="3562667" y="4600576"/>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28" name="Rectangle 105"/>
          <p:cNvSpPr>
            <a:spLocks noChangeArrowheads="1"/>
          </p:cNvSpPr>
          <p:nvPr/>
        </p:nvSpPr>
        <p:spPr bwMode="auto">
          <a:xfrm>
            <a:off x="3562667" y="3894138"/>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æ</a:t>
            </a:r>
            <a:endParaRPr lang="en-US" sz="3200"/>
          </a:p>
        </p:txBody>
      </p:sp>
      <p:grpSp>
        <p:nvGrpSpPr>
          <p:cNvPr id="17" name="Group 28"/>
          <p:cNvGrpSpPr/>
          <p:nvPr/>
        </p:nvGrpSpPr>
        <p:grpSpPr>
          <a:xfrm>
            <a:off x="1371600" y="2209800"/>
            <a:ext cx="1657350" cy="623887"/>
            <a:chOff x="954088" y="5000625"/>
            <a:chExt cx="1657350" cy="623887"/>
          </a:xfrm>
        </p:grpSpPr>
        <p:sp>
          <p:nvSpPr>
            <p:cNvPr id="30" name="Rectangle 49"/>
            <p:cNvSpPr>
              <a:spLocks noChangeArrowheads="1"/>
            </p:cNvSpPr>
            <p:nvPr/>
          </p:nvSpPr>
          <p:spPr bwMode="auto">
            <a:xfrm>
              <a:off x="2168525" y="5022850"/>
              <a:ext cx="114300"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31" name="Rectangle 50"/>
            <p:cNvSpPr>
              <a:spLocks noChangeArrowheads="1"/>
            </p:cNvSpPr>
            <p:nvPr/>
          </p:nvSpPr>
          <p:spPr bwMode="auto">
            <a:xfrm>
              <a:off x="1446213" y="5022850"/>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sp>
          <p:nvSpPr>
            <p:cNvPr id="32" name="Rectangle 51"/>
            <p:cNvSpPr>
              <a:spLocks noChangeArrowheads="1"/>
            </p:cNvSpPr>
            <p:nvPr/>
          </p:nvSpPr>
          <p:spPr bwMode="auto">
            <a:xfrm>
              <a:off x="1244600" y="5000625"/>
              <a:ext cx="112712"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33" name="Rectangle 52"/>
            <p:cNvSpPr>
              <a:spLocks noChangeArrowheads="1"/>
            </p:cNvSpPr>
            <p:nvPr/>
          </p:nvSpPr>
          <p:spPr bwMode="auto">
            <a:xfrm>
              <a:off x="2357438" y="5075237"/>
              <a:ext cx="254000" cy="549275"/>
            </a:xfrm>
            <a:prstGeom prst="rect">
              <a:avLst/>
            </a:prstGeom>
            <a:noFill/>
            <a:ln w="9525">
              <a:noFill/>
              <a:miter lim="800000"/>
              <a:headEnd/>
              <a:tailEnd/>
            </a:ln>
          </p:spPr>
          <p:txBody>
            <a:bodyPr wrap="none" lIns="0" tIns="0" rIns="0" bIns="0">
              <a:spAutoFit/>
            </a:bodyPr>
            <a:lstStyle/>
            <a:p>
              <a:pPr eaLnBrk="0" hangingPunct="0"/>
              <a:r>
                <a:rPr lang="en-US" sz="3600" dirty="0">
                  <a:latin typeface="Times New Roman" pitchFamily="18" charset="0"/>
                </a:rPr>
                <a:t>P</a:t>
              </a:r>
              <a:endParaRPr lang="en-US" sz="3200" dirty="0"/>
            </a:p>
          </p:txBody>
        </p:sp>
        <p:sp>
          <p:nvSpPr>
            <p:cNvPr id="34" name="Rectangle 53"/>
            <p:cNvSpPr>
              <a:spLocks noChangeArrowheads="1"/>
            </p:cNvSpPr>
            <p:nvPr/>
          </p:nvSpPr>
          <p:spPr bwMode="auto">
            <a:xfrm>
              <a:off x="1819275" y="5075237"/>
              <a:ext cx="304800"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R</a:t>
              </a:r>
              <a:endParaRPr lang="en-US" sz="3200"/>
            </a:p>
          </p:txBody>
        </p:sp>
        <p:sp>
          <p:nvSpPr>
            <p:cNvPr id="35" name="Rectangle 54"/>
            <p:cNvSpPr>
              <a:spLocks noChangeArrowheads="1"/>
            </p:cNvSpPr>
            <p:nvPr/>
          </p:nvSpPr>
          <p:spPr bwMode="auto">
            <a:xfrm>
              <a:off x="954088" y="5075237"/>
              <a:ext cx="254000"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P</a:t>
              </a:r>
              <a:endParaRPr lang="en-US" sz="3200"/>
            </a:p>
          </p:txBody>
        </p:sp>
      </p:grpSp>
      <p:grpSp>
        <p:nvGrpSpPr>
          <p:cNvPr id="29" name="Group 35"/>
          <p:cNvGrpSpPr/>
          <p:nvPr/>
        </p:nvGrpSpPr>
        <p:grpSpPr>
          <a:xfrm>
            <a:off x="3436937" y="1981200"/>
            <a:ext cx="2735263" cy="1270000"/>
            <a:chOff x="2863850" y="2438400"/>
            <a:chExt cx="2735263" cy="1270000"/>
          </a:xfrm>
        </p:grpSpPr>
        <p:sp>
          <p:nvSpPr>
            <p:cNvPr id="37" name="Rectangle 79"/>
            <p:cNvSpPr>
              <a:spLocks noChangeArrowheads="1"/>
            </p:cNvSpPr>
            <p:nvPr/>
          </p:nvSpPr>
          <p:spPr bwMode="auto">
            <a:xfrm>
              <a:off x="4448175" y="31242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38" name="Rectangle 80"/>
            <p:cNvSpPr>
              <a:spLocks noChangeArrowheads="1"/>
            </p:cNvSpPr>
            <p:nvPr/>
          </p:nvSpPr>
          <p:spPr bwMode="auto">
            <a:xfrm>
              <a:off x="3111500" y="3124200"/>
              <a:ext cx="8858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sin </a:t>
              </a:r>
              <a:r>
                <a:rPr lang="en-US" sz="3600">
                  <a:latin typeface="Symbol" pitchFamily="18" charset="2"/>
                </a:rPr>
                <a:t>q</a:t>
              </a:r>
            </a:p>
          </p:txBody>
        </p:sp>
        <p:sp>
          <p:nvSpPr>
            <p:cNvPr id="39" name="Rectangle 81"/>
            <p:cNvSpPr>
              <a:spLocks noChangeArrowheads="1"/>
            </p:cNvSpPr>
            <p:nvPr/>
          </p:nvSpPr>
          <p:spPr bwMode="auto">
            <a:xfrm>
              <a:off x="4267200" y="2446338"/>
              <a:ext cx="1136650"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r>
                <a:rPr lang="en-US" sz="3600">
                  <a:latin typeface="Times New Roman" pitchFamily="18" charset="0"/>
                </a:rPr>
                <a:t>sin </a:t>
              </a:r>
              <a:r>
                <a:rPr lang="en-US" sz="3600">
                  <a:latin typeface="Symbol" pitchFamily="18" charset="2"/>
                </a:rPr>
                <a:t>q</a:t>
              </a:r>
            </a:p>
          </p:txBody>
        </p:sp>
        <p:sp>
          <p:nvSpPr>
            <p:cNvPr id="40" name="Rectangle 82"/>
            <p:cNvSpPr>
              <a:spLocks noChangeArrowheads="1"/>
            </p:cNvSpPr>
            <p:nvPr/>
          </p:nvSpPr>
          <p:spPr bwMode="auto">
            <a:xfrm>
              <a:off x="3082925" y="2438400"/>
              <a:ext cx="962025" cy="549275"/>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cos </a:t>
              </a:r>
              <a:r>
                <a:rPr lang="en-US" sz="3600">
                  <a:latin typeface="Symbol" pitchFamily="18" charset="2"/>
                </a:rPr>
                <a:t>q</a:t>
              </a:r>
              <a:endParaRPr lang="en-US" sz="3200"/>
            </a:p>
          </p:txBody>
        </p:sp>
        <p:sp>
          <p:nvSpPr>
            <p:cNvPr id="41" name="Rectangle 84"/>
            <p:cNvSpPr>
              <a:spLocks noChangeArrowheads="1"/>
            </p:cNvSpPr>
            <p:nvPr/>
          </p:nvSpPr>
          <p:spPr bwMode="auto">
            <a:xfrm>
              <a:off x="542290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42" name="Rectangle 85"/>
            <p:cNvSpPr>
              <a:spLocks noChangeArrowheads="1"/>
            </p:cNvSpPr>
            <p:nvPr/>
          </p:nvSpPr>
          <p:spPr bwMode="auto">
            <a:xfrm>
              <a:off x="542290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ø</a:t>
              </a:r>
              <a:endParaRPr lang="en-US" sz="3200" dirty="0"/>
            </a:p>
          </p:txBody>
        </p:sp>
        <p:sp>
          <p:nvSpPr>
            <p:cNvPr id="43" name="Rectangle 86"/>
            <p:cNvSpPr>
              <a:spLocks noChangeArrowheads="1"/>
            </p:cNvSpPr>
            <p:nvPr/>
          </p:nvSpPr>
          <p:spPr bwMode="auto">
            <a:xfrm>
              <a:off x="542290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ö</a:t>
              </a:r>
              <a:endParaRPr lang="en-US" sz="3200"/>
            </a:p>
          </p:txBody>
        </p:sp>
        <p:sp>
          <p:nvSpPr>
            <p:cNvPr id="44" name="Rectangle 87"/>
            <p:cNvSpPr>
              <a:spLocks noChangeArrowheads="1"/>
            </p:cNvSpPr>
            <p:nvPr/>
          </p:nvSpPr>
          <p:spPr bwMode="auto">
            <a:xfrm>
              <a:off x="2863850" y="2749550"/>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45" name="Rectangle 88"/>
            <p:cNvSpPr>
              <a:spLocks noChangeArrowheads="1"/>
            </p:cNvSpPr>
            <p:nvPr/>
          </p:nvSpPr>
          <p:spPr bwMode="auto">
            <a:xfrm>
              <a:off x="2863850" y="3159125"/>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46" name="Rectangle 89"/>
            <p:cNvSpPr>
              <a:spLocks noChangeArrowheads="1"/>
            </p:cNvSpPr>
            <p:nvPr/>
          </p:nvSpPr>
          <p:spPr bwMode="auto">
            <a:xfrm>
              <a:off x="2863850" y="2452688"/>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grpSp>
      <p:sp>
        <p:nvSpPr>
          <p:cNvPr id="47" name="Rectangle 50"/>
          <p:cNvSpPr>
            <a:spLocks noChangeArrowheads="1"/>
          </p:cNvSpPr>
          <p:nvPr/>
        </p:nvSpPr>
        <p:spPr bwMode="auto">
          <a:xfrm>
            <a:off x="3101975" y="2245352"/>
            <a:ext cx="250825"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a:t>
            </a:r>
            <a:endParaRPr lang="en-US" sz="3200" dirty="0"/>
          </a:p>
        </p:txBody>
      </p:sp>
      <p:grpSp>
        <p:nvGrpSpPr>
          <p:cNvPr id="36" name="Group 92"/>
          <p:cNvGrpSpPr>
            <a:grpSpLocks/>
          </p:cNvGrpSpPr>
          <p:nvPr/>
        </p:nvGrpSpPr>
        <p:grpSpPr bwMode="auto">
          <a:xfrm>
            <a:off x="6224587" y="1986280"/>
            <a:ext cx="438150" cy="1255713"/>
            <a:chOff x="2832" y="3072"/>
            <a:chExt cx="276" cy="791"/>
          </a:xfrm>
        </p:grpSpPr>
        <p:sp>
          <p:nvSpPr>
            <p:cNvPr id="49" name="Rectangle 93"/>
            <p:cNvSpPr>
              <a:spLocks noChangeArrowheads="1"/>
            </p:cNvSpPr>
            <p:nvPr/>
          </p:nvSpPr>
          <p:spPr bwMode="auto">
            <a:xfrm>
              <a:off x="2946" y="3072"/>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x</a:t>
              </a:r>
              <a:endParaRPr lang="en-US" sz="3200"/>
            </a:p>
          </p:txBody>
        </p:sp>
        <p:sp>
          <p:nvSpPr>
            <p:cNvPr id="50" name="Rectangle 94"/>
            <p:cNvSpPr>
              <a:spLocks noChangeArrowheads="1"/>
            </p:cNvSpPr>
            <p:nvPr/>
          </p:nvSpPr>
          <p:spPr bwMode="auto">
            <a:xfrm>
              <a:off x="2832" y="3259"/>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ç</a:t>
              </a:r>
              <a:endParaRPr lang="en-US" sz="3200"/>
            </a:p>
          </p:txBody>
        </p:sp>
        <p:sp>
          <p:nvSpPr>
            <p:cNvPr id="51" name="Rectangle 95"/>
            <p:cNvSpPr>
              <a:spLocks noChangeArrowheads="1"/>
            </p:cNvSpPr>
            <p:nvPr/>
          </p:nvSpPr>
          <p:spPr bwMode="auto">
            <a:xfrm>
              <a:off x="2832" y="3517"/>
              <a:ext cx="111" cy="346"/>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è</a:t>
              </a:r>
              <a:endParaRPr lang="en-US" sz="3200"/>
            </a:p>
          </p:txBody>
        </p:sp>
        <p:sp>
          <p:nvSpPr>
            <p:cNvPr id="52" name="Rectangle 96"/>
            <p:cNvSpPr>
              <a:spLocks noChangeArrowheads="1"/>
            </p:cNvSpPr>
            <p:nvPr/>
          </p:nvSpPr>
          <p:spPr bwMode="auto">
            <a:xfrm>
              <a:off x="2832" y="3072"/>
              <a:ext cx="111" cy="346"/>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æ</a:t>
              </a:r>
              <a:endParaRPr lang="en-US" sz="3200" dirty="0"/>
            </a:p>
          </p:txBody>
        </p:sp>
        <p:sp>
          <p:nvSpPr>
            <p:cNvPr id="53" name="Rectangle 97"/>
            <p:cNvSpPr>
              <a:spLocks noChangeArrowheads="1"/>
            </p:cNvSpPr>
            <p:nvPr/>
          </p:nvSpPr>
          <p:spPr bwMode="auto">
            <a:xfrm>
              <a:off x="2964" y="3504"/>
              <a:ext cx="144" cy="346"/>
            </a:xfrm>
            <a:prstGeom prst="rect">
              <a:avLst/>
            </a:prstGeom>
            <a:noFill/>
            <a:ln w="9525">
              <a:noFill/>
              <a:miter lim="800000"/>
              <a:headEnd/>
              <a:tailEnd/>
            </a:ln>
          </p:spPr>
          <p:txBody>
            <a:bodyPr wrap="none" lIns="0" tIns="0" rIns="0" bIns="0">
              <a:spAutoFit/>
            </a:bodyPr>
            <a:lstStyle/>
            <a:p>
              <a:pPr eaLnBrk="0" hangingPunct="0"/>
              <a:r>
                <a:rPr lang="en-US" sz="3600">
                  <a:latin typeface="Times New Roman" pitchFamily="18" charset="0"/>
                </a:rPr>
                <a:t>y</a:t>
              </a:r>
              <a:endParaRPr lang="en-US" sz="3600">
                <a:latin typeface="Symbol" pitchFamily="18" charset="2"/>
              </a:endParaRPr>
            </a:p>
          </p:txBody>
        </p:sp>
      </p:grpSp>
      <p:sp>
        <p:nvSpPr>
          <p:cNvPr id="54" name="Rectangle 100"/>
          <p:cNvSpPr>
            <a:spLocks noChangeArrowheads="1"/>
          </p:cNvSpPr>
          <p:nvPr/>
        </p:nvSpPr>
        <p:spPr bwMode="auto">
          <a:xfrm>
            <a:off x="6681787" y="2283143"/>
            <a:ext cx="176213" cy="549275"/>
          </a:xfrm>
          <a:prstGeom prst="rect">
            <a:avLst/>
          </a:prstGeom>
          <a:noFill/>
          <a:ln w="9525">
            <a:noFill/>
            <a:miter lim="800000"/>
            <a:headEnd/>
            <a:tailEnd/>
          </a:ln>
        </p:spPr>
        <p:txBody>
          <a:bodyPr wrap="none" lIns="0" tIns="0" rIns="0" bIns="0">
            <a:spAutoFit/>
          </a:bodyPr>
          <a:lstStyle/>
          <a:p>
            <a:pPr eaLnBrk="0" hangingPunct="0"/>
            <a:r>
              <a:rPr lang="en-US" sz="3600">
                <a:latin typeface="Symbol" pitchFamily="18" charset="2"/>
              </a:rPr>
              <a:t>÷</a:t>
            </a:r>
            <a:endParaRPr lang="en-US" sz="3200"/>
          </a:p>
        </p:txBody>
      </p:sp>
      <p:sp>
        <p:nvSpPr>
          <p:cNvPr id="55" name="Rectangle 101"/>
          <p:cNvSpPr>
            <a:spLocks noChangeArrowheads="1"/>
          </p:cNvSpPr>
          <p:nvPr/>
        </p:nvSpPr>
        <p:spPr bwMode="auto">
          <a:xfrm>
            <a:off x="6681787" y="2692718"/>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ø</a:t>
            </a:r>
            <a:endParaRPr lang="en-US" sz="3200" dirty="0"/>
          </a:p>
        </p:txBody>
      </p:sp>
      <p:sp>
        <p:nvSpPr>
          <p:cNvPr id="56" name="Rectangle 102"/>
          <p:cNvSpPr>
            <a:spLocks noChangeArrowheads="1"/>
          </p:cNvSpPr>
          <p:nvPr/>
        </p:nvSpPr>
        <p:spPr bwMode="auto">
          <a:xfrm>
            <a:off x="6681787" y="1986280"/>
            <a:ext cx="176213" cy="549275"/>
          </a:xfrm>
          <a:prstGeom prst="rect">
            <a:avLst/>
          </a:prstGeom>
          <a:noFill/>
          <a:ln w="9525">
            <a:noFill/>
            <a:miter lim="800000"/>
            <a:headEnd/>
            <a:tailEnd/>
          </a:ln>
        </p:spPr>
        <p:txBody>
          <a:bodyPr wrap="none" lIns="0" tIns="0" rIns="0" bIns="0">
            <a:spAutoFit/>
          </a:bodyPr>
          <a:lstStyle/>
          <a:p>
            <a:pPr eaLnBrk="0" hangingPunct="0"/>
            <a:r>
              <a:rPr lang="en-US" sz="3600" dirty="0">
                <a:latin typeface="Symbol" pitchFamily="18" charset="2"/>
              </a:rPr>
              <a:t>ö</a:t>
            </a:r>
            <a:endParaRPr lang="en-US" sz="32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test</a:t>
            </a:r>
            <a:endParaRPr lang="en-US" dirty="0"/>
          </a:p>
        </p:txBody>
      </p:sp>
      <p:sp>
        <p:nvSpPr>
          <p:cNvPr id="3" name="Content Placeholder 2"/>
          <p:cNvSpPr>
            <a:spLocks noGrp="1"/>
          </p:cNvSpPr>
          <p:nvPr>
            <p:ph sz="quarter" idx="1"/>
          </p:nvPr>
        </p:nvSpPr>
        <p:spPr/>
        <p:txBody>
          <a:bodyPr/>
          <a:lstStyle/>
          <a:p>
            <a:r>
              <a:rPr lang="en-US" dirty="0" smtClean="0"/>
              <a:t>Given a line 7x + 3y = 0</a:t>
            </a:r>
          </a:p>
          <a:p>
            <a:r>
              <a:rPr lang="en-US" dirty="0" smtClean="0"/>
              <a:t>How can you test if a point is on the left or right side of the line?</a:t>
            </a:r>
          </a:p>
          <a:p>
            <a:r>
              <a:rPr lang="en-US" dirty="0" smtClean="0"/>
              <a:t>Can you draw the line on a piece of paper?</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a:t>
            </a:r>
            <a:endParaRPr lang="en-US" dirty="0"/>
          </a:p>
        </p:txBody>
      </p:sp>
      <p:sp>
        <p:nvSpPr>
          <p:cNvPr id="4" name="Rectangle 3"/>
          <p:cNvSpPr txBox="1">
            <a:spLocks noChangeArrowheads="1"/>
          </p:cNvSpPr>
          <p:nvPr/>
        </p:nvSpPr>
        <p:spPr>
          <a:xfrm>
            <a:off x="922338" y="1295400"/>
            <a:ext cx="8907462" cy="5473700"/>
          </a:xfrm>
          <a:prstGeom prst="rect">
            <a:avLst/>
          </a:prstGeom>
        </p:spPr>
        <p:txBody>
          <a:bodyPr vert="horz">
            <a:normAutofit lnSpcReduction="10000"/>
          </a:bodyPr>
          <a:lstStyle/>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void init (void)</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glClearColor</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(1.0, 1.0, 1.0, 0.0);  // Set display-window color to white.</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glMatrixMode</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(GL_PROJECTION);       // Set projection parameters.</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gluOrtho2D (0.0, 200.0, 0.0, 150.0);</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void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lineSegment</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(void)</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glClear</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(GL_COLOR_BUFFER_BIT);  // Clear display window.</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glColor3f (0.0, 0.0, 1.0);      // Set line segment color to blue.</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glBegin</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(GL_LINES);</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glVertex2i (180, 15);       // Specify line-segment geometry.</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glVertex2i (10, 145);</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glEnd</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 );</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1800" b="0" i="0" u="none" strike="noStrike" kern="1200" cap="none" spc="0" normalizeH="0" baseline="0" noProof="0" dirty="0" err="1" smtClean="0">
                <a:ln>
                  <a:noFill/>
                </a:ln>
                <a:solidFill>
                  <a:schemeClr val="tx1"/>
                </a:solidFill>
                <a:effectLst/>
                <a:uLnTx/>
                <a:uFillTx/>
                <a:latin typeface="+mn-lt"/>
                <a:ea typeface="+mn-ea"/>
                <a:cs typeface="+mn-cs"/>
              </a:rPr>
              <a:t>glFlush</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 );     // Process all OpenGL routines as quickly as possible.</a:t>
            </a:r>
          </a:p>
          <a:p>
            <a:pPr marL="274320" marR="0" lvl="0" indent="-274320" algn="l" defTabSz="914400" rtl="0" eaLnBrk="1" fontAlgn="auto" latinLnBrk="0" hangingPunct="1">
              <a:lnSpc>
                <a:spcPct val="80000"/>
              </a:lnSpc>
              <a:spcBef>
                <a:spcPts val="580"/>
              </a:spcBef>
              <a:spcAft>
                <a:spcPts val="0"/>
              </a:spcAft>
              <a:buClr>
                <a:schemeClr val="accent1"/>
              </a:buClr>
              <a:buSzPct val="85000"/>
              <a:buFont typeface="Arial" charset="0"/>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p:txBody>
          <a:bodyPr>
            <a:normAutofit/>
          </a:bodyPr>
          <a:lstStyle/>
          <a:p>
            <a:r>
              <a:rPr lang="en-US" dirty="0" smtClean="0"/>
              <a:t>Computer graphics deals with algorithms to create images with the computer. </a:t>
            </a:r>
          </a:p>
          <a:p>
            <a:pPr lvl="1"/>
            <a:r>
              <a:rPr lang="en-US" dirty="0" smtClean="0"/>
              <a:t>Computer games</a:t>
            </a:r>
          </a:p>
          <a:p>
            <a:pPr lvl="1"/>
            <a:r>
              <a:rPr lang="en-US" dirty="0" smtClean="0"/>
              <a:t>Motion pictures</a:t>
            </a:r>
          </a:p>
          <a:p>
            <a:pPr lvl="1"/>
            <a:r>
              <a:rPr lang="en-US" dirty="0" smtClean="0"/>
              <a:t>Scientific simulations</a:t>
            </a:r>
          </a:p>
          <a:p>
            <a:r>
              <a:rPr lang="en-US" dirty="0" smtClean="0"/>
              <a:t>What will we study?</a:t>
            </a:r>
          </a:p>
          <a:p>
            <a:pPr lvl="1"/>
            <a:r>
              <a:rPr lang="en-US" dirty="0" smtClean="0"/>
              <a:t>Start with algorithms for simple 2D problems (Chapter 2)</a:t>
            </a:r>
          </a:p>
          <a:p>
            <a:pPr lvl="2"/>
            <a:r>
              <a:rPr lang="en-US" dirty="0" smtClean="0"/>
              <a:t>Draw a line</a:t>
            </a:r>
          </a:p>
          <a:p>
            <a:pPr lvl="2"/>
            <a:r>
              <a:rPr lang="en-US" dirty="0" smtClean="0"/>
              <a:t>Draw a circle </a:t>
            </a:r>
          </a:p>
          <a:p>
            <a:pPr lvl="2"/>
            <a:r>
              <a:rPr lang="en-US" dirty="0" smtClean="0"/>
              <a:t>Draw a triangle on the screen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a:ln>
            <a:noFill/>
          </a:ln>
        </p:spPr>
        <p:txBody>
          <a:bodyPr>
            <a:normAutofit/>
          </a:bodyPr>
          <a:lstStyle/>
          <a:p>
            <a:pPr lvl="1"/>
            <a:r>
              <a:rPr lang="en-US" sz="2600" dirty="0" smtClean="0"/>
              <a:t>Using these simple algorithms we will move to 3D graphics</a:t>
            </a:r>
          </a:p>
          <a:p>
            <a:pPr lvl="2"/>
            <a:r>
              <a:rPr lang="en-US" sz="2400" dirty="0" smtClean="0"/>
              <a:t>Describe a three-dimensional scene (world) </a:t>
            </a:r>
          </a:p>
          <a:p>
            <a:pPr lvl="2"/>
            <a:r>
              <a:rPr lang="en-US" sz="2400" dirty="0" smtClean="0"/>
              <a:t>Simulate a camera to take an image of that scene</a:t>
            </a:r>
          </a:p>
          <a:p>
            <a:pPr lvl="1"/>
            <a:r>
              <a:rPr lang="en-US" sz="2600" dirty="0" smtClean="0"/>
              <a:t>A 3D example</a:t>
            </a:r>
          </a:p>
          <a:p>
            <a:pPr lvl="2"/>
            <a:r>
              <a:rPr lang="en-US" sz="2400" dirty="0" smtClean="0"/>
              <a:t>Consider a box in 3D space</a:t>
            </a:r>
          </a:p>
          <a:p>
            <a:pPr lvl="2"/>
            <a:r>
              <a:rPr lang="en-US" sz="2400" dirty="0" smtClean="0"/>
              <a:t>A 3D box has 6 sides and can be broken into 12 triangles</a:t>
            </a:r>
          </a:p>
          <a:p>
            <a:pPr lvl="2"/>
            <a:r>
              <a:rPr lang="en-US" sz="2400" dirty="0" smtClean="0"/>
              <a:t>Each vertex of the box is described by three coordinates (x, y, z)</a:t>
            </a:r>
          </a:p>
          <a:p>
            <a:endParaRPr lang="en-US" dirty="0"/>
          </a:p>
        </p:txBody>
      </p:sp>
      <p:grpSp>
        <p:nvGrpSpPr>
          <p:cNvPr id="51" name="Group 50"/>
          <p:cNvGrpSpPr/>
          <p:nvPr/>
        </p:nvGrpSpPr>
        <p:grpSpPr>
          <a:xfrm>
            <a:off x="1981200" y="1828800"/>
            <a:ext cx="5194300" cy="3895725"/>
            <a:chOff x="1981200" y="1828800"/>
            <a:chExt cx="5194300" cy="3895725"/>
          </a:xfrm>
        </p:grpSpPr>
        <p:pic>
          <p:nvPicPr>
            <p:cNvPr id="1026" name="Picture 2"/>
            <p:cNvPicPr>
              <a:picLocks noChangeAspect="1" noChangeArrowheads="1"/>
            </p:cNvPicPr>
            <p:nvPr/>
          </p:nvPicPr>
          <p:blipFill>
            <a:blip r:embed="rId2" cstate="print"/>
            <a:srcRect/>
            <a:stretch>
              <a:fillRect/>
            </a:stretch>
          </p:blipFill>
          <p:spPr bwMode="auto">
            <a:xfrm>
              <a:off x="1981200" y="1828800"/>
              <a:ext cx="5194300" cy="3895725"/>
            </a:xfrm>
            <a:prstGeom prst="rect">
              <a:avLst/>
            </a:prstGeom>
            <a:noFill/>
            <a:ln w="9525">
              <a:noFill/>
              <a:miter lim="800000"/>
              <a:headEnd/>
              <a:tailEnd/>
            </a:ln>
          </p:spPr>
        </p:pic>
        <p:grpSp>
          <p:nvGrpSpPr>
            <p:cNvPr id="46" name="Group 45"/>
            <p:cNvGrpSpPr/>
            <p:nvPr/>
          </p:nvGrpSpPr>
          <p:grpSpPr>
            <a:xfrm>
              <a:off x="3352800" y="2557130"/>
              <a:ext cx="2443022" cy="2709722"/>
              <a:chOff x="3386278" y="2548078"/>
              <a:chExt cx="2443022" cy="2709722"/>
            </a:xfrm>
          </p:grpSpPr>
          <p:cxnSp>
            <p:nvCxnSpPr>
              <p:cNvPr id="31" name="Straight Connector 30"/>
              <p:cNvCxnSpPr>
                <a:stCxn id="12" idx="4"/>
                <a:endCxn id="7" idx="4"/>
              </p:cNvCxnSpPr>
              <p:nvPr/>
            </p:nvCxnSpPr>
            <p:spPr>
              <a:xfrm rot="5400000" flipH="1">
                <a:off x="4076700" y="4495800"/>
                <a:ext cx="1524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386278" y="2548078"/>
                <a:ext cx="2443022" cy="2615284"/>
                <a:chOff x="3386278" y="2548078"/>
                <a:chExt cx="2443022" cy="2615284"/>
              </a:xfrm>
            </p:grpSpPr>
            <p:cxnSp>
              <p:nvCxnSpPr>
                <p:cNvPr id="20" name="Straight Connector 19"/>
                <p:cNvCxnSpPr>
                  <a:stCxn id="10" idx="3"/>
                  <a:endCxn id="12" idx="1"/>
                </p:cNvCxnSpPr>
                <p:nvPr/>
              </p:nvCxnSpPr>
              <p:spPr>
                <a:xfrm rot="16200000" flipH="1">
                  <a:off x="3048000" y="3352800"/>
                  <a:ext cx="2048156" cy="1371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0" idx="6"/>
                  <a:endCxn id="11" idx="2"/>
                </p:cNvCxnSpPr>
                <p:nvPr/>
              </p:nvCxnSpPr>
              <p:spPr>
                <a:xfrm>
                  <a:off x="3581400" y="2933700"/>
                  <a:ext cx="2133600" cy="152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4321810" y="3696512"/>
                  <a:ext cx="2023922" cy="9097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4"/>
                </p:cNvCxnSpPr>
                <p:nvPr/>
              </p:nvCxnSpPr>
              <p:spPr>
                <a:xfrm rot="5400000">
                  <a:off x="5124450" y="3790950"/>
                  <a:ext cx="1295400" cy="1143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0800000" flipV="1">
                  <a:off x="4932680" y="4551680"/>
                  <a:ext cx="762000" cy="5715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5083810" y="2893872"/>
                  <a:ext cx="499922" cy="9097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0" idx="7"/>
                  <a:endCxn id="8" idx="7"/>
                </p:cNvCxnSpPr>
                <p:nvPr/>
              </p:nvCxnSpPr>
              <p:spPr>
                <a:xfrm rot="5400000" flipH="1" flipV="1">
                  <a:off x="3852722" y="2243278"/>
                  <a:ext cx="304800" cy="914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4818838" y="2174240"/>
                  <a:ext cx="457200" cy="128615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3"/>
                  <a:endCxn id="13" idx="4"/>
                </p:cNvCxnSpPr>
                <p:nvPr/>
              </p:nvCxnSpPr>
              <p:spPr>
                <a:xfrm rot="16200000" flipH="1">
                  <a:off x="2762250" y="3638550"/>
                  <a:ext cx="1405078" cy="15702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748228" y="4138473"/>
                  <a:ext cx="804722" cy="121457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449320" y="2931159"/>
                  <a:ext cx="1295400" cy="6096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 name="TextBox 16"/>
            <p:cNvSpPr txBox="1"/>
            <p:nvPr/>
          </p:nvSpPr>
          <p:spPr>
            <a:xfrm>
              <a:off x="5791200" y="2343090"/>
              <a:ext cx="806759" cy="400110"/>
            </a:xfrm>
            <a:prstGeom prst="rect">
              <a:avLst/>
            </a:prstGeom>
            <a:noFill/>
          </p:spPr>
          <p:txBody>
            <a:bodyPr wrap="none" rtlCol="0">
              <a:spAutoFit/>
            </a:bodyPr>
            <a:lstStyle/>
            <a:p>
              <a:r>
                <a:rPr lang="en-US" sz="2000" dirty="0" smtClean="0"/>
                <a:t>Vertex</a:t>
              </a:r>
              <a:endParaRPr lang="en-US" sz="2000" dirty="0"/>
            </a:p>
          </p:txBody>
        </p:sp>
        <p:sp>
          <p:nvSpPr>
            <p:cNvPr id="11" name="Oval 10"/>
            <p:cNvSpPr/>
            <p:nvPr/>
          </p:nvSpPr>
          <p:spPr>
            <a:xfrm>
              <a:off x="5715000" y="29718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rot="5400000">
              <a:off x="5711190" y="2744470"/>
              <a:ext cx="4953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724400" y="5029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29000" y="4191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267200" y="2514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724400" y="3505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352800" y="28194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562600" y="441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p:txBody>
          <a:bodyPr/>
          <a:lstStyle/>
          <a:p>
            <a:pPr marL="274320" lvl="2" indent="-274320">
              <a:spcBef>
                <a:spcPts val="580"/>
              </a:spcBef>
              <a:buClr>
                <a:schemeClr val="accent1"/>
              </a:buClr>
            </a:pPr>
            <a:r>
              <a:rPr lang="en-US" sz="2600" dirty="0" smtClean="0"/>
              <a:t>To create a 2D image of the 3D box we have to project the box onto a plane</a:t>
            </a:r>
          </a:p>
          <a:p>
            <a:pPr marL="274320" lvl="2" indent="-274320">
              <a:spcBef>
                <a:spcPts val="580"/>
              </a:spcBef>
              <a:buClr>
                <a:schemeClr val="accent1"/>
              </a:buClr>
            </a:pPr>
            <a:r>
              <a:rPr lang="en-US" sz="2600" dirty="0" smtClean="0"/>
              <a:t> This will require some simple linear algebra</a:t>
            </a:r>
          </a:p>
          <a:p>
            <a:pPr marL="274320" lvl="2" indent="-274320">
              <a:spcBef>
                <a:spcPts val="580"/>
              </a:spcBef>
              <a:buClr>
                <a:schemeClr val="accent1"/>
              </a:buClr>
            </a:pPr>
            <a:r>
              <a:rPr lang="en-US" sz="2600" dirty="0" smtClean="0"/>
              <a:t>We will study these foundations of computer graphics and derive the algorithms for projecting general objects on the screen (Chapter 3)</a:t>
            </a:r>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a:xfrm>
            <a:off x="914400" y="1447800"/>
            <a:ext cx="7772400" cy="5029200"/>
          </a:xfrm>
        </p:spPr>
        <p:txBody>
          <a:bodyPr>
            <a:normAutofit fontScale="92500" lnSpcReduction="20000"/>
          </a:bodyPr>
          <a:lstStyle/>
          <a:p>
            <a:r>
              <a:rPr lang="en-US" sz="3100" dirty="0" smtClean="0"/>
              <a:t>A box is only a very simple example</a:t>
            </a:r>
          </a:p>
          <a:p>
            <a:r>
              <a:rPr lang="en-US" sz="3100" dirty="0" smtClean="0"/>
              <a:t>We will study how to represent more complex three dimensional </a:t>
            </a:r>
            <a:r>
              <a:rPr lang="en-US" sz="3100" dirty="0" smtClean="0"/>
              <a:t>objects, </a:t>
            </a:r>
            <a:r>
              <a:rPr lang="en-US" sz="3100" dirty="0" smtClean="0"/>
              <a:t>such as curved surfaces</a:t>
            </a:r>
          </a:p>
          <a:p>
            <a:r>
              <a:rPr lang="en-US" sz="3100" dirty="0" smtClean="0"/>
              <a:t>To make the simulation more convincing we will need some simple physical simulation, to compute how light from a light source would interact with the surface material of an </a:t>
            </a:r>
            <a:r>
              <a:rPr lang="en-US" sz="3100" dirty="0" smtClean="0"/>
              <a:t>object</a:t>
            </a:r>
          </a:p>
          <a:p>
            <a:r>
              <a:rPr lang="en-US" sz="3100" dirty="0" smtClean="0"/>
              <a:t>For </a:t>
            </a:r>
            <a:r>
              <a:rPr lang="en-US" sz="3100" dirty="0" smtClean="0"/>
              <a:t>many applications we will want a real-time simulation and not only static images</a:t>
            </a:r>
          </a:p>
          <a:p>
            <a:r>
              <a:rPr lang="en-US" sz="3100" dirty="0" smtClean="0"/>
              <a:t>We will study geometric </a:t>
            </a:r>
            <a:r>
              <a:rPr lang="en-US" sz="3100" dirty="0" smtClean="0"/>
              <a:t>transformations, </a:t>
            </a:r>
            <a:r>
              <a:rPr lang="en-US" sz="3100" dirty="0" smtClean="0"/>
              <a:t>to be able to move objects in space</a:t>
            </a:r>
          </a:p>
          <a:p>
            <a:r>
              <a:rPr lang="en-US" sz="3100" dirty="0" smtClean="0"/>
              <a:t>Other topics will be covered too</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you will take away</a:t>
            </a:r>
            <a:endParaRPr lang="en-US" dirty="0"/>
          </a:p>
        </p:txBody>
      </p:sp>
      <p:sp>
        <p:nvSpPr>
          <p:cNvPr id="3" name="Content Placeholder 2"/>
          <p:cNvSpPr>
            <a:spLocks noGrp="1"/>
          </p:cNvSpPr>
          <p:nvPr>
            <p:ph sz="quarter" idx="1"/>
          </p:nvPr>
        </p:nvSpPr>
        <p:spPr/>
        <p:txBody>
          <a:bodyPr/>
          <a:lstStyle/>
          <a:p>
            <a:r>
              <a:rPr lang="en-US" dirty="0" smtClean="0"/>
              <a:t>Theoretical foundations of computer graphics</a:t>
            </a:r>
          </a:p>
          <a:p>
            <a:r>
              <a:rPr lang="en-US" dirty="0" smtClean="0"/>
              <a:t>Hands-on experience at developing interactive, real-time rendering applications using OpenGL</a:t>
            </a:r>
          </a:p>
          <a:p>
            <a:r>
              <a:rPr lang="en-US" dirty="0" smtClean="0"/>
              <a:t>This course covers the theory within the OpenGL API </a:t>
            </a:r>
          </a:p>
          <a:p>
            <a:r>
              <a:rPr lang="en-US" dirty="0" smtClean="0"/>
              <a:t>The tools you develop in this course will open up a whole new world of 3D visualization for you!</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Outcomes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Understanding of the </a:t>
            </a:r>
            <a:r>
              <a:rPr lang="en-US" b="1" dirty="0" smtClean="0"/>
              <a:t>design issues</a:t>
            </a:r>
            <a:r>
              <a:rPr lang="en-US" dirty="0" smtClean="0"/>
              <a:t> for creating graphics</a:t>
            </a:r>
          </a:p>
          <a:p>
            <a:r>
              <a:rPr lang="en-US" dirty="0" smtClean="0"/>
              <a:t>Ability to apply rendering techniques to an </a:t>
            </a:r>
            <a:r>
              <a:rPr lang="en-US" b="1" dirty="0" smtClean="0"/>
              <a:t>actual computer graphics problem </a:t>
            </a:r>
            <a:r>
              <a:rPr lang="en-US" dirty="0" smtClean="0"/>
              <a:t>and associated datasets</a:t>
            </a:r>
          </a:p>
          <a:p>
            <a:pPr lvl="1"/>
            <a:r>
              <a:rPr lang="en-US" dirty="0" smtClean="0"/>
              <a:t>Basic knowledge of OpenGL</a:t>
            </a:r>
          </a:p>
          <a:p>
            <a:r>
              <a:rPr lang="en-US" dirty="0" smtClean="0"/>
              <a:t>Understanding of the </a:t>
            </a:r>
            <a:r>
              <a:rPr lang="en-US" b="1" dirty="0" smtClean="0"/>
              <a:t>mathematical foundations </a:t>
            </a:r>
            <a:r>
              <a:rPr lang="en-US" dirty="0" smtClean="0"/>
              <a:t>of graphics</a:t>
            </a:r>
          </a:p>
          <a:p>
            <a:pPr lvl="1"/>
            <a:r>
              <a:rPr lang="en-US" dirty="0" smtClean="0"/>
              <a:t>Object representations</a:t>
            </a:r>
          </a:p>
          <a:p>
            <a:pPr lvl="1"/>
            <a:r>
              <a:rPr lang="en-US" dirty="0" smtClean="0"/>
              <a:t>Transformations</a:t>
            </a:r>
          </a:p>
          <a:p>
            <a:pPr lvl="1"/>
            <a:r>
              <a:rPr lang="en-US" dirty="0" smtClean="0"/>
              <a:t>Projections</a:t>
            </a:r>
          </a:p>
          <a:p>
            <a:r>
              <a:rPr lang="en-US" dirty="0" smtClean="0"/>
              <a:t>Understanding of </a:t>
            </a:r>
            <a:r>
              <a:rPr lang="en-US" b="1" dirty="0" smtClean="0"/>
              <a:t>color</a:t>
            </a:r>
            <a:r>
              <a:rPr lang="en-US" dirty="0" smtClean="0"/>
              <a:t>, </a:t>
            </a:r>
            <a:r>
              <a:rPr lang="en-US" b="1" dirty="0" smtClean="0"/>
              <a:t>illumination</a:t>
            </a:r>
            <a:r>
              <a:rPr lang="en-US" dirty="0" smtClean="0"/>
              <a:t>, and </a:t>
            </a:r>
            <a:r>
              <a:rPr lang="en-US" b="1" dirty="0" smtClean="0"/>
              <a:t>shading</a:t>
            </a:r>
            <a:endParaRPr lang="en-US" dirty="0" smtClean="0"/>
          </a:p>
          <a:p>
            <a:r>
              <a:rPr lang="en-US" dirty="0" smtClean="0"/>
              <a:t>Understanding of </a:t>
            </a:r>
            <a:r>
              <a:rPr lang="en-US" b="1" dirty="0" smtClean="0"/>
              <a:t>rendering </a:t>
            </a:r>
            <a:r>
              <a:rPr lang="en-US" dirty="0" smtClean="0"/>
              <a:t>and </a:t>
            </a:r>
            <a:r>
              <a:rPr lang="en-US" b="1" dirty="0" smtClean="0"/>
              <a:t>rasterization </a:t>
            </a:r>
            <a:r>
              <a:rPr lang="en-US" dirty="0" smtClean="0"/>
              <a:t>techniques</a:t>
            </a:r>
          </a:p>
          <a:p>
            <a:pPr lvl="1"/>
            <a:r>
              <a:rPr lang="en-US" dirty="0" err="1" smtClean="0"/>
              <a:t>Raytracing</a:t>
            </a:r>
            <a:endParaRPr lang="en-US" dirty="0" smtClean="0"/>
          </a:p>
          <a:p>
            <a:pPr lvl="1"/>
            <a:r>
              <a:rPr lang="en-US" dirty="0" smtClean="0"/>
              <a:t>Polygonal rendering</a:t>
            </a:r>
          </a:p>
          <a:p>
            <a:r>
              <a:rPr lang="en-US" dirty="0" smtClean="0"/>
              <a:t>Understanding of some </a:t>
            </a:r>
            <a:r>
              <a:rPr lang="en-US" b="1" dirty="0" smtClean="0"/>
              <a:t>applications</a:t>
            </a:r>
            <a:r>
              <a:rPr lang="en-US" dirty="0" smtClean="0"/>
              <a:t> of computer graphics</a:t>
            </a:r>
          </a:p>
          <a:p>
            <a:pPr lvl="1"/>
            <a:r>
              <a:rPr lang="en-US" dirty="0" smtClean="0"/>
              <a:t>Visualization, animation, computer aided design, Virtual Reality, computer games, etc</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a:t>
            </a:r>
            <a:endParaRPr lang="en-US" dirty="0"/>
          </a:p>
        </p:txBody>
      </p:sp>
      <p:sp>
        <p:nvSpPr>
          <p:cNvPr id="3" name="Content Placeholder 2"/>
          <p:cNvSpPr>
            <a:spLocks noGrp="1"/>
          </p:cNvSpPr>
          <p:nvPr>
            <p:ph sz="quarter" idx="1"/>
          </p:nvPr>
        </p:nvSpPr>
        <p:spPr/>
        <p:txBody>
          <a:bodyPr/>
          <a:lstStyle/>
          <a:p>
            <a:r>
              <a:rPr lang="en-US" dirty="0" smtClean="0"/>
              <a:t>Visual Analytics</a:t>
            </a:r>
          </a:p>
          <a:p>
            <a:r>
              <a:rPr lang="en-US" dirty="0" smtClean="0"/>
              <a:t>Information Visualization</a:t>
            </a:r>
          </a:p>
          <a:p>
            <a:r>
              <a:rPr lang="en-US" dirty="0" smtClean="0"/>
              <a:t>Visualization</a:t>
            </a:r>
          </a:p>
          <a:p>
            <a:r>
              <a:rPr lang="en-US" dirty="0" smtClean="0"/>
              <a:t>Computer Graphics</a:t>
            </a:r>
          </a:p>
          <a:p>
            <a:r>
              <a:rPr lang="en-US" dirty="0" smtClean="0"/>
              <a:t>Healthcare Analytics</a:t>
            </a:r>
          </a:p>
          <a:p>
            <a:r>
              <a:rPr lang="en-US" dirty="0" smtClean="0"/>
              <a:t>Crime Analytics</a:t>
            </a:r>
          </a:p>
          <a:p>
            <a:endParaRPr lang="en-US" dirty="0"/>
          </a:p>
        </p:txBody>
      </p:sp>
      <p:pic>
        <p:nvPicPr>
          <p:cNvPr id="9" name="Picture 2" descr="C:\Documents and Settings\MUTC_admin\My Documents\My Pictures\QD1_SP.png"/>
          <p:cNvPicPr>
            <a:picLocks noChangeAspect="1" noChangeArrowheads="1"/>
          </p:cNvPicPr>
          <p:nvPr/>
        </p:nvPicPr>
        <p:blipFill>
          <a:blip r:embed="rId2" cstate="print"/>
          <a:srcRect/>
          <a:stretch>
            <a:fillRect/>
          </a:stretch>
        </p:blipFill>
        <p:spPr bwMode="auto">
          <a:xfrm>
            <a:off x="6781800" y="4648199"/>
            <a:ext cx="1905000" cy="1910233"/>
          </a:xfrm>
          <a:prstGeom prst="rect">
            <a:avLst/>
          </a:prstGeom>
          <a:noFill/>
          <a:ln w="9525">
            <a:noFill/>
            <a:miter lim="800000"/>
            <a:headEnd/>
            <a:tailEnd/>
          </a:ln>
        </p:spPr>
      </p:pic>
      <p:pic>
        <p:nvPicPr>
          <p:cNvPr id="10" name="Picture 7"/>
          <p:cNvPicPr>
            <a:picLocks noChangeAspect="1" noChangeArrowheads="1"/>
          </p:cNvPicPr>
          <p:nvPr/>
        </p:nvPicPr>
        <p:blipFill>
          <a:blip r:embed="rId3" cstate="print"/>
          <a:srcRect/>
          <a:stretch>
            <a:fillRect/>
          </a:stretch>
        </p:blipFill>
        <p:spPr bwMode="auto">
          <a:xfrm>
            <a:off x="6781800" y="304800"/>
            <a:ext cx="1913418" cy="1905000"/>
          </a:xfrm>
          <a:prstGeom prst="rect">
            <a:avLst/>
          </a:prstGeom>
          <a:noFill/>
          <a:ln w="9525">
            <a:noFill/>
            <a:miter lim="800000"/>
            <a:headEnd/>
            <a:tailEnd/>
          </a:ln>
        </p:spPr>
      </p:pic>
      <p:pic>
        <p:nvPicPr>
          <p:cNvPr id="11" name="Picture 2" descr="D:\usr\Sungye\Stippling_GLCM\ExampleByStippling\rendered\01182009_more_Andrews\dog-house_dist.png"/>
          <p:cNvPicPr>
            <a:picLocks noChangeAspect="1" noChangeArrowheads="1"/>
          </p:cNvPicPr>
          <p:nvPr/>
        </p:nvPicPr>
        <p:blipFill>
          <a:blip r:embed="rId4" cstate="print"/>
          <a:srcRect/>
          <a:stretch>
            <a:fillRect/>
          </a:stretch>
        </p:blipFill>
        <p:spPr bwMode="auto">
          <a:xfrm>
            <a:off x="6781800" y="2514600"/>
            <a:ext cx="1954212" cy="1893829"/>
          </a:xfrm>
          <a:prstGeom prst="rect">
            <a:avLst/>
          </a:prstGeom>
          <a:noFill/>
          <a:ln w="9525">
            <a:noFill/>
            <a:miter lim="800000"/>
            <a:headEnd/>
            <a:tailEnd/>
          </a:ln>
        </p:spPr>
      </p:pic>
      <p:pic>
        <p:nvPicPr>
          <p:cNvPr id="12" name="Picture 12" descr="\\pixel.ecn.purdue.edu\pixel-share\rmacieje\Papers\Paper-VAST09_Predictive\SVN\System.png"/>
          <p:cNvPicPr>
            <a:picLocks noChangeAspect="1" noChangeArrowheads="1"/>
          </p:cNvPicPr>
          <p:nvPr/>
        </p:nvPicPr>
        <p:blipFill>
          <a:blip r:embed="rId5" cstate="print"/>
          <a:srcRect/>
          <a:stretch>
            <a:fillRect/>
          </a:stretch>
        </p:blipFill>
        <p:spPr bwMode="auto">
          <a:xfrm>
            <a:off x="762000" y="4572000"/>
            <a:ext cx="3822719" cy="1905000"/>
          </a:xfrm>
          <a:prstGeom prst="rect">
            <a:avLst/>
          </a:prstGeom>
          <a:noFill/>
          <a:ln w="9525">
            <a:noFill/>
            <a:miter lim="800000"/>
            <a:headEnd/>
            <a:tailEnd/>
          </a:ln>
        </p:spPr>
      </p:pic>
      <p:pic>
        <p:nvPicPr>
          <p:cNvPr id="13" name="Picture 8" descr="C:\Users\cadlabadmin\Desktop\Photo3.png"/>
          <p:cNvPicPr>
            <a:picLocks noChangeAspect="1" noChangeArrowheads="1"/>
          </p:cNvPicPr>
          <p:nvPr/>
        </p:nvPicPr>
        <p:blipFill>
          <a:blip r:embed="rId6" cstate="print"/>
          <a:srcRect/>
          <a:stretch>
            <a:fillRect/>
          </a:stretch>
        </p:blipFill>
        <p:spPr bwMode="auto">
          <a:xfrm>
            <a:off x="4724400" y="1752600"/>
            <a:ext cx="1616016"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won’t learn in this course</a:t>
            </a:r>
            <a:endParaRPr lang="en-US" dirty="0"/>
          </a:p>
        </p:txBody>
      </p:sp>
      <p:sp>
        <p:nvSpPr>
          <p:cNvPr id="3" name="Content Placeholder 2"/>
          <p:cNvSpPr>
            <a:spLocks noGrp="1"/>
          </p:cNvSpPr>
          <p:nvPr>
            <p:ph sz="quarter" idx="1"/>
          </p:nvPr>
        </p:nvSpPr>
        <p:spPr/>
        <p:txBody>
          <a:bodyPr/>
          <a:lstStyle/>
          <a:p>
            <a:r>
              <a:rPr lang="en-US" dirty="0" smtClean="0"/>
              <a:t>This course does not focus on design aspects:</a:t>
            </a:r>
          </a:p>
          <a:p>
            <a:pPr lvl="1"/>
            <a:r>
              <a:rPr lang="en-US" dirty="0" smtClean="0"/>
              <a:t>How to use </a:t>
            </a:r>
            <a:r>
              <a:rPr lang="en-US" dirty="0" err="1" smtClean="0"/>
              <a:t>photoshop</a:t>
            </a:r>
            <a:r>
              <a:rPr lang="en-US" dirty="0" smtClean="0"/>
              <a:t> to create great </a:t>
            </a:r>
            <a:r>
              <a:rPr lang="en-US" dirty="0" err="1" smtClean="0"/>
              <a:t>webpages</a:t>
            </a:r>
            <a:r>
              <a:rPr lang="en-US" dirty="0" smtClean="0"/>
              <a:t> or posters</a:t>
            </a:r>
          </a:p>
          <a:p>
            <a:pPr lvl="1"/>
            <a:r>
              <a:rPr lang="en-US" dirty="0" smtClean="0"/>
              <a:t>How to paint interesting textures</a:t>
            </a:r>
          </a:p>
          <a:p>
            <a:pPr lvl="1"/>
            <a:r>
              <a:rPr lang="en-US" dirty="0" smtClean="0"/>
              <a:t>How to design logos</a:t>
            </a:r>
          </a:p>
          <a:p>
            <a:pPr lvl="1"/>
            <a:r>
              <a:rPr lang="en-US" dirty="0" smtClean="0"/>
              <a:t>How to create 3D models with professional modeling software</a:t>
            </a:r>
          </a:p>
          <a:p>
            <a:r>
              <a:rPr lang="en-US" dirty="0" smtClean="0"/>
              <a:t>These topics are covered in other courses, typically not Computer Science</a:t>
            </a:r>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lnSpcReduction="10000"/>
          </a:bodyPr>
          <a:lstStyle/>
          <a:p>
            <a:r>
              <a:rPr lang="en-US" dirty="0" smtClean="0"/>
              <a:t>Ask now or e-mail later</a:t>
            </a:r>
          </a:p>
          <a:p>
            <a:r>
              <a:rPr lang="en-US" dirty="0" smtClean="0"/>
              <a:t>Acknowledgements</a:t>
            </a:r>
          </a:p>
          <a:p>
            <a:pPr lvl="1"/>
            <a:r>
              <a:rPr lang="en-US" dirty="0" smtClean="0"/>
              <a:t>Previous instructors of CS 470/CS 595</a:t>
            </a:r>
          </a:p>
          <a:p>
            <a:pPr lvl="2"/>
            <a:r>
              <a:rPr lang="en-US" dirty="0" smtClean="0"/>
              <a:t>Peter </a:t>
            </a:r>
            <a:r>
              <a:rPr lang="en-US" dirty="0" err="1" smtClean="0"/>
              <a:t>Wonka</a:t>
            </a:r>
            <a:r>
              <a:rPr lang="en-US" dirty="0" smtClean="0"/>
              <a:t>, CS</a:t>
            </a:r>
          </a:p>
          <a:p>
            <a:pPr lvl="1"/>
            <a:r>
              <a:rPr lang="en-US" dirty="0" smtClean="0"/>
              <a:t>Previous instructors at Purdue</a:t>
            </a:r>
          </a:p>
          <a:p>
            <a:pPr lvl="2"/>
            <a:r>
              <a:rPr lang="en-US" dirty="0" smtClean="0"/>
              <a:t>David Ebert, ECE</a:t>
            </a:r>
          </a:p>
          <a:p>
            <a:pPr lvl="2"/>
            <a:r>
              <a:rPr lang="en-US" dirty="0" err="1" smtClean="0"/>
              <a:t>Niklas</a:t>
            </a:r>
            <a:r>
              <a:rPr lang="en-US" dirty="0" smtClean="0"/>
              <a:t> </a:t>
            </a:r>
            <a:r>
              <a:rPr lang="en-US" dirty="0" err="1" smtClean="0"/>
              <a:t>Elmqvist</a:t>
            </a:r>
            <a:r>
              <a:rPr lang="en-US" dirty="0" smtClean="0"/>
              <a:t>, </a:t>
            </a:r>
            <a:r>
              <a:rPr lang="en-US" dirty="0" smtClean="0"/>
              <a:t>ECE</a:t>
            </a:r>
          </a:p>
          <a:p>
            <a:pPr lvl="1"/>
            <a:r>
              <a:rPr lang="en-US" dirty="0" smtClean="0"/>
              <a:t>Instructors at other universities</a:t>
            </a:r>
          </a:p>
          <a:p>
            <a:pPr lvl="2"/>
            <a:r>
              <a:rPr lang="en-US" dirty="0" smtClean="0"/>
              <a:t>Chuck Hansen, University of Utah</a:t>
            </a:r>
          </a:p>
          <a:p>
            <a:pPr lvl="2"/>
            <a:r>
              <a:rPr lang="en-US" dirty="0" smtClean="0"/>
              <a:t>Hank Childs, University of Oregon</a:t>
            </a:r>
            <a:endParaRPr lang="en-US" dirty="0" smtClean="0"/>
          </a:p>
          <a:p>
            <a:pPr lvl="1"/>
            <a:r>
              <a:rPr lang="en-US" dirty="0" smtClean="0"/>
              <a:t>Google </a:t>
            </a:r>
            <a:r>
              <a:rPr lang="en-US" dirty="0" smtClean="0"/>
              <a:t>Image Search</a:t>
            </a:r>
          </a:p>
          <a:p>
            <a:pPr lvl="2"/>
            <a:r>
              <a:rPr lang="en-US" dirty="0" smtClean="0"/>
              <a:t>Copyright respective owners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Computer Graphics?</a:t>
            </a:r>
            <a:endParaRPr lang="en-US" dirty="0"/>
          </a:p>
        </p:txBody>
      </p:sp>
      <p:sp>
        <p:nvSpPr>
          <p:cNvPr id="3" name="Subtitle 2"/>
          <p:cNvSpPr>
            <a:spLocks noGrp="1"/>
          </p:cNvSpPr>
          <p:nvPr>
            <p:ph type="subTitle" idx="1"/>
          </p:nvPr>
        </p:nvSpPr>
        <p:spPr/>
        <p:txBody>
          <a:bodyPr>
            <a:normAutofit/>
          </a:bodyPr>
          <a:lstStyle/>
          <a:p>
            <a:r>
              <a:rPr lang="en-US" dirty="0" smtClean="0"/>
              <a:t>Ross </a:t>
            </a:r>
            <a:r>
              <a:rPr lang="en-US" dirty="0" err="1" smtClean="0"/>
              <a:t>Maciejewski</a:t>
            </a:r>
            <a:endParaRPr lang="en-US" dirty="0" smtClean="0"/>
          </a:p>
          <a:p>
            <a:r>
              <a:rPr lang="en-US" sz="2200" dirty="0" smtClean="0"/>
              <a:t>Assistant Professor</a:t>
            </a:r>
            <a:br>
              <a:rPr lang="en-US" sz="2200" dirty="0" smtClean="0"/>
            </a:br>
            <a:r>
              <a:rPr lang="en-US" sz="2200" dirty="0" smtClean="0"/>
              <a:t>Computer Science</a:t>
            </a:r>
            <a:br>
              <a:rPr lang="en-US" sz="2200" dirty="0" smtClean="0"/>
            </a:br>
            <a:r>
              <a:rPr lang="en-US" sz="2200" dirty="0" smtClean="0"/>
              <a:t>Arizona State University</a:t>
            </a:r>
            <a:endParaRPr lang="en-US" sz="2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Graphics</a:t>
            </a:r>
            <a:endParaRPr lang="en-US" dirty="0"/>
          </a:p>
        </p:txBody>
      </p:sp>
      <p:sp>
        <p:nvSpPr>
          <p:cNvPr id="3" name="Content Placeholder 2"/>
          <p:cNvSpPr>
            <a:spLocks noGrp="1"/>
          </p:cNvSpPr>
          <p:nvPr>
            <p:ph idx="1"/>
          </p:nvPr>
        </p:nvSpPr>
        <p:spPr/>
        <p:txBody>
          <a:bodyPr/>
          <a:lstStyle/>
          <a:p>
            <a:r>
              <a:rPr lang="en-US" i="1" dirty="0" smtClean="0"/>
              <a:t>Computer graphics</a:t>
            </a:r>
            <a:r>
              <a:rPr lang="en-US" dirty="0" smtClean="0"/>
              <a:t> deals with all aspects of creating images with a computer</a:t>
            </a:r>
          </a:p>
          <a:p>
            <a:pPr lvl="1"/>
            <a:r>
              <a:rPr lang="en-US" dirty="0" smtClean="0"/>
              <a:t>Hardware</a:t>
            </a:r>
          </a:p>
          <a:p>
            <a:pPr lvl="1"/>
            <a:r>
              <a:rPr lang="en-US" dirty="0" smtClean="0"/>
              <a:t>Software</a:t>
            </a:r>
          </a:p>
          <a:p>
            <a:pPr lvl="1"/>
            <a:r>
              <a:rPr lang="en-US" dirty="0" smtClean="0"/>
              <a:t>Applications</a:t>
            </a:r>
          </a:p>
          <a:p>
            <a:r>
              <a:rPr lang="en-US" dirty="0" smtClean="0"/>
              <a:t>Example from textbook</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dirty="0" smtClean="0"/>
              <a:t>Example	</a:t>
            </a:r>
          </a:p>
        </p:txBody>
      </p:sp>
      <p:sp>
        <p:nvSpPr>
          <p:cNvPr id="18437" name="Rectangle 3"/>
          <p:cNvSpPr>
            <a:spLocks noGrp="1" noChangeArrowheads="1"/>
          </p:cNvSpPr>
          <p:nvPr>
            <p:ph type="body" idx="1"/>
          </p:nvPr>
        </p:nvSpPr>
        <p:spPr/>
        <p:txBody>
          <a:bodyPr/>
          <a:lstStyle/>
          <a:p>
            <a:pPr>
              <a:lnSpc>
                <a:spcPct val="90000"/>
              </a:lnSpc>
            </a:pPr>
            <a:r>
              <a:rPr lang="en-US" dirty="0" smtClean="0"/>
              <a:t>Where did this image come from?</a:t>
            </a:r>
          </a:p>
          <a:p>
            <a:pPr>
              <a:lnSpc>
                <a:spcPct val="90000"/>
              </a:lnSpc>
            </a:pPr>
            <a:r>
              <a:rPr lang="en-US" dirty="0" smtClean="0"/>
              <a:t>What hardware/software did we need to produce it?</a:t>
            </a:r>
          </a:p>
        </p:txBody>
      </p:sp>
      <p:pic>
        <p:nvPicPr>
          <p:cNvPr id="18438" name="Picture 5" descr="C:\BOOK\OpenGL\Hue\hue1.jpg"/>
          <p:cNvPicPr>
            <a:picLocks noChangeAspect="1" noChangeArrowheads="1"/>
          </p:cNvPicPr>
          <p:nvPr/>
        </p:nvPicPr>
        <p:blipFill>
          <a:blip r:embed="rId2" cstate="print"/>
          <a:srcRect/>
          <a:stretch>
            <a:fillRect/>
          </a:stretch>
        </p:blipFill>
        <p:spPr bwMode="auto">
          <a:xfrm>
            <a:off x="2590800" y="2286000"/>
            <a:ext cx="3962400" cy="396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smtClean="0"/>
              <a:t>Preliminary Answer</a:t>
            </a:r>
          </a:p>
        </p:txBody>
      </p:sp>
      <p:sp>
        <p:nvSpPr>
          <p:cNvPr id="19461" name="Rectangle 3"/>
          <p:cNvSpPr>
            <a:spLocks noGrp="1" noChangeArrowheads="1"/>
          </p:cNvSpPr>
          <p:nvPr>
            <p:ph type="body" idx="1"/>
          </p:nvPr>
        </p:nvSpPr>
        <p:spPr>
          <a:xfrm>
            <a:off x="685800" y="1524000"/>
            <a:ext cx="8001000" cy="4724400"/>
          </a:xfrm>
        </p:spPr>
        <p:txBody>
          <a:bodyPr/>
          <a:lstStyle/>
          <a:p>
            <a:r>
              <a:rPr lang="en-US" b="1" smtClean="0"/>
              <a:t>Application</a:t>
            </a:r>
            <a:r>
              <a:rPr lang="en-US" smtClean="0"/>
              <a:t>: The object is an artist’s rendition of the sun for an animation to be shown in a domed environment (planetarium)</a:t>
            </a:r>
          </a:p>
          <a:p>
            <a:r>
              <a:rPr lang="en-US" b="1" smtClean="0"/>
              <a:t>Software</a:t>
            </a:r>
            <a:r>
              <a:rPr lang="en-US" smtClean="0"/>
              <a:t>: Maya for modeling and rendering but Maya is built on top of OpenGL</a:t>
            </a:r>
          </a:p>
          <a:p>
            <a:r>
              <a:rPr lang="en-US" b="1" smtClean="0"/>
              <a:t>Hardware</a:t>
            </a:r>
            <a:r>
              <a:rPr lang="en-US" smtClean="0"/>
              <a:t>: PC with graphics card for modeling and rendering</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smtClean="0"/>
              <a:t>Basic Graphics System</a:t>
            </a:r>
          </a:p>
        </p:txBody>
      </p:sp>
      <p:pic>
        <p:nvPicPr>
          <p:cNvPr id="20486" name="Picture 5" descr="ftp://ftp.cs.unm.edu/pub/angel/BOOK/SECOND_EDITION/FIGURES/JPEG/an01f01.jpg"/>
          <p:cNvPicPr>
            <a:picLocks noChangeAspect="1" noChangeArrowheads="1"/>
          </p:cNvPicPr>
          <p:nvPr/>
        </p:nvPicPr>
        <p:blipFill>
          <a:blip r:embed="rId2" cstate="print"/>
          <a:srcRect/>
          <a:stretch>
            <a:fillRect/>
          </a:stretch>
        </p:blipFill>
        <p:spPr bwMode="auto">
          <a:xfrm>
            <a:off x="1219200" y="1752600"/>
            <a:ext cx="6370638" cy="2771775"/>
          </a:xfrm>
          <a:prstGeom prst="rect">
            <a:avLst/>
          </a:prstGeom>
          <a:noFill/>
          <a:ln w="9525">
            <a:noFill/>
            <a:miter lim="800000"/>
            <a:headEnd/>
            <a:tailEnd/>
          </a:ln>
        </p:spPr>
      </p:pic>
      <p:sp>
        <p:nvSpPr>
          <p:cNvPr id="20487" name="Text Box 6"/>
          <p:cNvSpPr txBox="1">
            <a:spLocks noChangeArrowheads="1"/>
          </p:cNvSpPr>
          <p:nvPr/>
        </p:nvSpPr>
        <p:spPr bwMode="auto">
          <a:xfrm>
            <a:off x="990600" y="4724400"/>
            <a:ext cx="1816100" cy="457200"/>
          </a:xfrm>
          <a:prstGeom prst="rect">
            <a:avLst/>
          </a:prstGeom>
          <a:noFill/>
          <a:ln w="12700">
            <a:noFill/>
            <a:miter lim="800000"/>
            <a:headEnd type="none" w="sm" len="sm"/>
            <a:tailEnd type="none" w="sm" len="sm"/>
          </a:ln>
        </p:spPr>
        <p:txBody>
          <a:bodyPr wrap="none" anchorCtr="1">
            <a:spAutoFit/>
          </a:bodyPr>
          <a:lstStyle/>
          <a:p>
            <a:r>
              <a:rPr lang="en-US"/>
              <a:t>Input devices</a:t>
            </a:r>
          </a:p>
        </p:txBody>
      </p:sp>
      <p:sp>
        <p:nvSpPr>
          <p:cNvPr id="20488" name="Text Box 7"/>
          <p:cNvSpPr txBox="1">
            <a:spLocks noChangeArrowheads="1"/>
          </p:cNvSpPr>
          <p:nvPr/>
        </p:nvSpPr>
        <p:spPr bwMode="auto">
          <a:xfrm>
            <a:off x="6172200" y="3962400"/>
            <a:ext cx="1900238" cy="457200"/>
          </a:xfrm>
          <a:prstGeom prst="rect">
            <a:avLst/>
          </a:prstGeom>
          <a:noFill/>
          <a:ln w="12700">
            <a:noFill/>
            <a:miter lim="800000"/>
            <a:headEnd type="none" w="sm" len="sm"/>
            <a:tailEnd type="none" w="sm" len="sm"/>
          </a:ln>
        </p:spPr>
        <p:txBody>
          <a:bodyPr wrap="none" anchorCtr="1">
            <a:spAutoFit/>
          </a:bodyPr>
          <a:lstStyle/>
          <a:p>
            <a:r>
              <a:rPr lang="en-US"/>
              <a:t>Output device</a:t>
            </a:r>
          </a:p>
        </p:txBody>
      </p:sp>
      <p:sp>
        <p:nvSpPr>
          <p:cNvPr id="20489" name="Line 9"/>
          <p:cNvSpPr>
            <a:spLocks noChangeShapeType="1"/>
          </p:cNvSpPr>
          <p:nvPr/>
        </p:nvSpPr>
        <p:spPr bwMode="auto">
          <a:xfrm flipV="1">
            <a:off x="5105400" y="3581400"/>
            <a:ext cx="457200" cy="1600200"/>
          </a:xfrm>
          <a:prstGeom prst="line">
            <a:avLst/>
          </a:prstGeom>
          <a:noFill/>
          <a:ln w="12700">
            <a:solidFill>
              <a:schemeClr val="tx1"/>
            </a:solidFill>
            <a:round/>
            <a:headEnd type="none" w="sm" len="sm"/>
            <a:tailEnd type="triangle" w="med" len="med"/>
          </a:ln>
        </p:spPr>
        <p:txBody>
          <a:bodyPr anchor="ctr" anchorCtr="1"/>
          <a:lstStyle/>
          <a:p>
            <a:endParaRPr lang="en-US"/>
          </a:p>
        </p:txBody>
      </p:sp>
      <p:sp>
        <p:nvSpPr>
          <p:cNvPr id="20490" name="Text Box 10"/>
          <p:cNvSpPr txBox="1">
            <a:spLocks noChangeArrowheads="1"/>
          </p:cNvSpPr>
          <p:nvPr/>
        </p:nvSpPr>
        <p:spPr bwMode="auto">
          <a:xfrm>
            <a:off x="3733800" y="5257800"/>
            <a:ext cx="2662238" cy="457200"/>
          </a:xfrm>
          <a:prstGeom prst="rect">
            <a:avLst/>
          </a:prstGeom>
          <a:noFill/>
          <a:ln w="12700">
            <a:noFill/>
            <a:miter lim="800000"/>
            <a:headEnd type="none" w="sm" len="sm"/>
            <a:tailEnd type="none" w="sm" len="sm"/>
          </a:ln>
        </p:spPr>
        <p:txBody>
          <a:bodyPr wrap="none" anchorCtr="1">
            <a:spAutoFit/>
          </a:bodyPr>
          <a:lstStyle/>
          <a:p>
            <a:r>
              <a:rPr lang="en-US"/>
              <a:t>Image formed in FB</a:t>
            </a:r>
          </a:p>
        </p:txBody>
      </p:sp>
      <p:sp>
        <p:nvSpPr>
          <p:cNvPr id="10" name="Content Placeholder 9"/>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smtClean="0"/>
              <a:t>CRT</a:t>
            </a:r>
          </a:p>
        </p:txBody>
      </p:sp>
      <p:sp>
        <p:nvSpPr>
          <p:cNvPr id="21509" name="Rectangle 3"/>
          <p:cNvSpPr>
            <a:spLocks noGrp="1" noChangeArrowheads="1"/>
          </p:cNvSpPr>
          <p:nvPr>
            <p:ph type="body" idx="1"/>
          </p:nvPr>
        </p:nvSpPr>
        <p:spPr>
          <a:xfrm>
            <a:off x="685800" y="4724400"/>
            <a:ext cx="7772400" cy="1600200"/>
          </a:xfrm>
        </p:spPr>
        <p:txBody>
          <a:bodyPr/>
          <a:lstStyle/>
          <a:p>
            <a:pPr>
              <a:buFontTx/>
              <a:buNone/>
            </a:pPr>
            <a:r>
              <a:rPr lang="en-US" dirty="0" smtClean="0"/>
              <a:t>Can be used either as a line-drawing device (calligraphic) or to display contents of frame buffer (raster mode)</a:t>
            </a:r>
          </a:p>
        </p:txBody>
      </p:sp>
      <p:pic>
        <p:nvPicPr>
          <p:cNvPr id="21510" name="Picture 5" descr="ftp://ftp.cs.unm.edu/pub/angel/BOOK/SECOND_EDITION/FIGURES/JPEG/an01f03.jpg"/>
          <p:cNvPicPr>
            <a:picLocks noChangeAspect="1" noChangeArrowheads="1"/>
          </p:cNvPicPr>
          <p:nvPr/>
        </p:nvPicPr>
        <p:blipFill>
          <a:blip r:embed="rId2" cstate="print"/>
          <a:srcRect/>
          <a:stretch>
            <a:fillRect/>
          </a:stretch>
        </p:blipFill>
        <p:spPr bwMode="auto">
          <a:xfrm>
            <a:off x="1295400" y="1524000"/>
            <a:ext cx="6142038" cy="3106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a:xfrm>
            <a:off x="1371600" y="228600"/>
            <a:ext cx="7239000" cy="1066800"/>
          </a:xfrm>
        </p:spPr>
        <p:txBody>
          <a:bodyPr>
            <a:normAutofit/>
          </a:bodyPr>
          <a:lstStyle/>
          <a:p>
            <a:r>
              <a:rPr lang="en-US" dirty="0" smtClean="0"/>
              <a:t>History: 1950-1960</a:t>
            </a:r>
          </a:p>
        </p:txBody>
      </p:sp>
      <p:sp>
        <p:nvSpPr>
          <p:cNvPr id="22533" name="Rectangle 3"/>
          <p:cNvSpPr>
            <a:spLocks noGrp="1" noChangeArrowheads="1"/>
          </p:cNvSpPr>
          <p:nvPr>
            <p:ph type="body" idx="1"/>
          </p:nvPr>
        </p:nvSpPr>
        <p:spPr/>
        <p:txBody>
          <a:bodyPr/>
          <a:lstStyle/>
          <a:p>
            <a:r>
              <a:rPr lang="en-US" dirty="0" smtClean="0"/>
              <a:t>Computer graphics goes back to the earliest days of computing</a:t>
            </a:r>
          </a:p>
          <a:p>
            <a:pPr lvl="1"/>
            <a:r>
              <a:rPr lang="en-US" dirty="0" smtClean="0"/>
              <a:t>Strip charts</a:t>
            </a:r>
          </a:p>
          <a:p>
            <a:pPr lvl="1"/>
            <a:r>
              <a:rPr lang="en-US" dirty="0" smtClean="0"/>
              <a:t>Pen plotters</a:t>
            </a:r>
          </a:p>
          <a:p>
            <a:pPr lvl="1"/>
            <a:r>
              <a:rPr lang="en-US" dirty="0" smtClean="0"/>
              <a:t>Simple displays using A/D converters to go from computer to calligraphic CRT</a:t>
            </a:r>
          </a:p>
          <a:p>
            <a:pPr lvl="1"/>
            <a:r>
              <a:rPr lang="en-US" dirty="0" smtClean="0"/>
              <a:t>Like standard screens, but no refresh…</a:t>
            </a:r>
          </a:p>
          <a:p>
            <a:r>
              <a:rPr lang="en-US" dirty="0" smtClean="0"/>
              <a:t>Cost of refresh for CRT too high </a:t>
            </a:r>
          </a:p>
          <a:p>
            <a:pPr lvl="1"/>
            <a:r>
              <a:rPr lang="en-US" dirty="0" smtClean="0"/>
              <a:t>Computers slow, expensive, unreliable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a:xfrm>
            <a:off x="1143000" y="228600"/>
            <a:ext cx="7772400" cy="1066800"/>
          </a:xfrm>
        </p:spPr>
        <p:txBody>
          <a:bodyPr>
            <a:normAutofit/>
          </a:bodyPr>
          <a:lstStyle/>
          <a:p>
            <a:r>
              <a:rPr lang="en-US" dirty="0" smtClean="0"/>
              <a:t>History: 1960-1970</a:t>
            </a:r>
          </a:p>
        </p:txBody>
      </p:sp>
      <p:sp>
        <p:nvSpPr>
          <p:cNvPr id="23557" name="Rectangle 3"/>
          <p:cNvSpPr>
            <a:spLocks noGrp="1" noChangeArrowheads="1"/>
          </p:cNvSpPr>
          <p:nvPr>
            <p:ph type="body" idx="1"/>
          </p:nvPr>
        </p:nvSpPr>
        <p:spPr/>
        <p:txBody>
          <a:bodyPr/>
          <a:lstStyle/>
          <a:p>
            <a:r>
              <a:rPr lang="en-US" i="1" dirty="0" smtClean="0"/>
              <a:t>Wireframe</a:t>
            </a:r>
            <a:r>
              <a:rPr lang="en-US" dirty="0" smtClean="0"/>
              <a:t> graphics</a:t>
            </a:r>
          </a:p>
          <a:p>
            <a:pPr lvl="1"/>
            <a:r>
              <a:rPr lang="en-US" dirty="0" smtClean="0"/>
              <a:t>Aka </a:t>
            </a:r>
            <a:r>
              <a:rPr lang="en-US" i="1" dirty="0" smtClean="0"/>
              <a:t>vector graphics</a:t>
            </a:r>
          </a:p>
          <a:p>
            <a:pPr lvl="1"/>
            <a:r>
              <a:rPr lang="en-US" dirty="0" smtClean="0"/>
              <a:t>Draw only lines</a:t>
            </a:r>
          </a:p>
          <a:p>
            <a:r>
              <a:rPr lang="en-US" dirty="0" smtClean="0"/>
              <a:t>Sketchpad</a:t>
            </a:r>
          </a:p>
          <a:p>
            <a:r>
              <a:rPr lang="en-US" dirty="0" smtClean="0"/>
              <a:t>Display Processors</a:t>
            </a:r>
          </a:p>
          <a:p>
            <a:r>
              <a:rPr lang="en-US" dirty="0" smtClean="0"/>
              <a:t>Storage tube</a:t>
            </a:r>
          </a:p>
        </p:txBody>
      </p:sp>
      <p:pic>
        <p:nvPicPr>
          <p:cNvPr id="23558" name="Picture 5" descr="hue2"/>
          <p:cNvPicPr>
            <a:picLocks noChangeAspect="1" noChangeArrowheads="1"/>
          </p:cNvPicPr>
          <p:nvPr/>
        </p:nvPicPr>
        <p:blipFill>
          <a:blip r:embed="rId2" cstate="print"/>
          <a:srcRect/>
          <a:stretch>
            <a:fillRect/>
          </a:stretch>
        </p:blipFill>
        <p:spPr bwMode="auto">
          <a:xfrm>
            <a:off x="4648200" y="1981200"/>
            <a:ext cx="3962400" cy="3962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559" name="Text Box 6"/>
          <p:cNvSpPr txBox="1">
            <a:spLocks noChangeArrowheads="1"/>
          </p:cNvSpPr>
          <p:nvPr/>
        </p:nvSpPr>
        <p:spPr bwMode="auto">
          <a:xfrm>
            <a:off x="533400" y="5410200"/>
            <a:ext cx="3235325" cy="822325"/>
          </a:xfrm>
          <a:prstGeom prst="rect">
            <a:avLst/>
          </a:prstGeom>
          <a:noFill/>
          <a:ln w="12700">
            <a:noFill/>
            <a:miter lim="800000"/>
            <a:headEnd type="none" w="sm" len="sm"/>
            <a:tailEnd type="none" w="sm" len="sm"/>
          </a:ln>
        </p:spPr>
        <p:txBody>
          <a:bodyPr wrap="none" anchorCtr="1">
            <a:spAutoFit/>
          </a:bodyPr>
          <a:lstStyle/>
          <a:p>
            <a:r>
              <a:rPr lang="en-US" dirty="0"/>
              <a:t>wireframe representation</a:t>
            </a:r>
          </a:p>
          <a:p>
            <a:r>
              <a:rPr lang="en-US" dirty="0"/>
              <a:t>of sun object</a:t>
            </a:r>
          </a:p>
        </p:txBody>
      </p:sp>
      <p:sp>
        <p:nvSpPr>
          <p:cNvPr id="23560" name="Line 7"/>
          <p:cNvSpPr>
            <a:spLocks noChangeShapeType="1"/>
          </p:cNvSpPr>
          <p:nvPr/>
        </p:nvSpPr>
        <p:spPr bwMode="auto">
          <a:xfrm flipV="1">
            <a:off x="3352800" y="5181600"/>
            <a:ext cx="990600" cy="304800"/>
          </a:xfrm>
          <a:prstGeom prst="line">
            <a:avLst/>
          </a:prstGeom>
          <a:noFill/>
          <a:ln w="12700">
            <a:solidFill>
              <a:srgbClr val="FF0066"/>
            </a:solidFill>
            <a:round/>
            <a:headEnd type="none" w="sm" len="sm"/>
            <a:tailEnd type="triangle" w="med" len="med"/>
          </a:ln>
        </p:spPr>
        <p:txBody>
          <a:bodyPr anchor="ctr" anchorCtr="1"/>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Assistant</a:t>
            </a:r>
            <a:endParaRPr lang="en-US" dirty="0"/>
          </a:p>
        </p:txBody>
      </p:sp>
      <p:sp>
        <p:nvSpPr>
          <p:cNvPr id="3" name="Content Placeholder 2"/>
          <p:cNvSpPr>
            <a:spLocks noGrp="1"/>
          </p:cNvSpPr>
          <p:nvPr>
            <p:ph sz="quarter" idx="1"/>
          </p:nvPr>
        </p:nvSpPr>
        <p:spPr/>
        <p:txBody>
          <a:bodyPr/>
          <a:lstStyle/>
          <a:p>
            <a:r>
              <a:rPr lang="en-US" dirty="0" smtClean="0"/>
              <a:t>Wen Zhang</a:t>
            </a:r>
            <a:endParaRPr lang="en-US" dirty="0" smtClean="0"/>
          </a:p>
          <a:p>
            <a:r>
              <a:rPr lang="en-US" dirty="0" smtClean="0"/>
              <a:t>Office Hours:</a:t>
            </a:r>
          </a:p>
          <a:p>
            <a:pPr lvl="1"/>
            <a:r>
              <a:rPr lang="en-US" dirty="0" smtClean="0"/>
              <a:t>Will be announced next week</a:t>
            </a:r>
          </a:p>
          <a:p>
            <a:pPr lvl="1"/>
            <a:r>
              <a:rPr lang="en-US" dirty="0" smtClean="0"/>
              <a:t>You can also setup a meeting time outside of the office hours via email</a:t>
            </a:r>
          </a:p>
          <a:p>
            <a:r>
              <a:rPr lang="en-US" dirty="0" smtClean="0"/>
              <a:t>Email: </a:t>
            </a:r>
            <a:r>
              <a:rPr lang="en-US" dirty="0" smtClean="0"/>
              <a:t>TBA</a:t>
            </a:r>
            <a:endParaRPr lang="en-US" dirty="0" smtClean="0"/>
          </a:p>
          <a:p>
            <a:r>
              <a:rPr lang="en-US" dirty="0" smtClean="0"/>
              <a:t>Wen </a:t>
            </a:r>
            <a:r>
              <a:rPr lang="en-US" dirty="0" smtClean="0"/>
              <a:t>will primarily be assisting with the projects. Please ask him for questions about implementation and OpenGL.</a:t>
            </a:r>
            <a:endParaRPr lang="en-US" dirty="0" smtClean="0">
              <a:solidFill>
                <a:schemeClr val="accent2"/>
              </a:solidFill>
            </a:endParaRPr>
          </a:p>
          <a:p>
            <a:pPr lvl="1"/>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US" smtClean="0"/>
              <a:t>Sketchpad</a:t>
            </a:r>
          </a:p>
        </p:txBody>
      </p:sp>
      <p:sp>
        <p:nvSpPr>
          <p:cNvPr id="24581" name="Rectangle 3"/>
          <p:cNvSpPr>
            <a:spLocks noGrp="1" noChangeArrowheads="1"/>
          </p:cNvSpPr>
          <p:nvPr>
            <p:ph type="body" idx="1"/>
          </p:nvPr>
        </p:nvSpPr>
        <p:spPr/>
        <p:txBody>
          <a:bodyPr/>
          <a:lstStyle/>
          <a:p>
            <a:r>
              <a:rPr lang="en-US" dirty="0" smtClean="0"/>
              <a:t>Ivan Sutherland’s Ph.D. thesis at MIT</a:t>
            </a:r>
          </a:p>
          <a:p>
            <a:pPr lvl="1"/>
            <a:r>
              <a:rPr lang="en-US" dirty="0" smtClean="0"/>
              <a:t>Recognized the potential of man-machine interaction </a:t>
            </a:r>
          </a:p>
          <a:p>
            <a:pPr lvl="1"/>
            <a:r>
              <a:rPr lang="en-US" dirty="0" smtClean="0"/>
              <a:t>Loop</a:t>
            </a:r>
          </a:p>
          <a:p>
            <a:pPr lvl="2"/>
            <a:r>
              <a:rPr lang="en-US" dirty="0" smtClean="0"/>
              <a:t>Display something</a:t>
            </a:r>
          </a:p>
          <a:p>
            <a:pPr lvl="2"/>
            <a:r>
              <a:rPr lang="en-US" dirty="0" smtClean="0"/>
              <a:t>User moves light pen</a:t>
            </a:r>
          </a:p>
          <a:p>
            <a:pPr lvl="2"/>
            <a:r>
              <a:rPr lang="en-US" dirty="0" smtClean="0"/>
              <a:t>Computer generates new display</a:t>
            </a:r>
          </a:p>
          <a:p>
            <a:pPr lvl="1"/>
            <a:r>
              <a:rPr lang="en-US" dirty="0" smtClean="0"/>
              <a:t>Sutherland also created many of the now common algorithms for computer graphics</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http://upload.wikimedia.org/wikipedia/commons/thumb/5/5c/Ivan_Sutherland_at_CHM.jpg/225px-Ivan_Sutherland_at_CHM.jpg">
            <a:hlinkClick r:id="rId2" tooltip="Ivan Sutherland at CHM.jpg"/>
          </p:cNvPr>
          <p:cNvPicPr>
            <a:picLocks noChangeAspect="1" noChangeArrowheads="1"/>
          </p:cNvPicPr>
          <p:nvPr/>
        </p:nvPicPr>
        <p:blipFill>
          <a:blip r:embed="rId3" cstate="print"/>
          <a:srcRect/>
          <a:stretch>
            <a:fillRect/>
          </a:stretch>
        </p:blipFill>
        <p:spPr bwMode="auto">
          <a:xfrm>
            <a:off x="6324600" y="1600200"/>
            <a:ext cx="2143125" cy="2876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smtClean="0"/>
              <a:t>Ivan Sutherland (b. 1938-)</a:t>
            </a:r>
            <a:endParaRPr lang="en-US" dirty="0"/>
          </a:p>
        </p:txBody>
      </p:sp>
      <p:pic>
        <p:nvPicPr>
          <p:cNvPr id="1026" name="Picture 2" descr="Portrait of Dr. Ivan E. Sutherland"/>
          <p:cNvPicPr>
            <a:picLocks noChangeAspect="1" noChangeArrowheads="1"/>
          </p:cNvPicPr>
          <p:nvPr/>
        </p:nvPicPr>
        <p:blipFill>
          <a:blip r:embed="rId4" cstate="print"/>
          <a:srcRect/>
          <a:stretch>
            <a:fillRect/>
          </a:stretch>
        </p:blipFill>
        <p:spPr bwMode="auto">
          <a:xfrm>
            <a:off x="381000" y="1600200"/>
            <a:ext cx="1933575" cy="2381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Ivan Sutherland at the console of the TX-2 - Sketchpad Project"/>
          <p:cNvPicPr>
            <a:picLocks noChangeAspect="1" noChangeArrowheads="1"/>
          </p:cNvPicPr>
          <p:nvPr/>
        </p:nvPicPr>
        <p:blipFill>
          <a:blip r:embed="rId5" cstate="print"/>
          <a:srcRect/>
          <a:stretch>
            <a:fillRect/>
          </a:stretch>
        </p:blipFill>
        <p:spPr bwMode="auto">
          <a:xfrm>
            <a:off x="2743200" y="1600200"/>
            <a:ext cx="2857500" cy="2352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Caltech 1976 - teaching"/>
          <p:cNvPicPr>
            <a:picLocks noChangeAspect="1" noChangeArrowheads="1"/>
          </p:cNvPicPr>
          <p:nvPr/>
        </p:nvPicPr>
        <p:blipFill>
          <a:blip r:embed="rId6" cstate="print"/>
          <a:srcRect/>
          <a:stretch>
            <a:fillRect/>
          </a:stretch>
        </p:blipFill>
        <p:spPr bwMode="auto">
          <a:xfrm>
            <a:off x="3962400" y="3581400"/>
            <a:ext cx="1257300" cy="1666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2" name="Picture 8" descr="Caltech 1976 - teaching"/>
          <p:cNvPicPr>
            <a:picLocks noChangeAspect="1" noChangeArrowheads="1"/>
          </p:cNvPicPr>
          <p:nvPr/>
        </p:nvPicPr>
        <p:blipFill>
          <a:blip r:embed="rId7" cstate="print"/>
          <a:srcRect/>
          <a:stretch>
            <a:fillRect/>
          </a:stretch>
        </p:blipFill>
        <p:spPr bwMode="auto">
          <a:xfrm>
            <a:off x="2286000" y="3581400"/>
            <a:ext cx="1428750" cy="1666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34" name="Picture 10" descr="Caltech 1976 - teaching"/>
          <p:cNvPicPr>
            <a:picLocks noChangeAspect="1" noChangeArrowheads="1"/>
          </p:cNvPicPr>
          <p:nvPr/>
        </p:nvPicPr>
        <p:blipFill>
          <a:blip r:embed="rId8" cstate="print"/>
          <a:srcRect/>
          <a:stretch>
            <a:fillRect/>
          </a:stretch>
        </p:blipFill>
        <p:spPr bwMode="auto">
          <a:xfrm>
            <a:off x="5486400" y="3581400"/>
            <a:ext cx="1143000" cy="1666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p:cNvSpPr txBox="1"/>
          <p:nvPr/>
        </p:nvSpPr>
        <p:spPr>
          <a:xfrm>
            <a:off x="914400" y="5410200"/>
            <a:ext cx="7772400" cy="923330"/>
          </a:xfrm>
          <a:prstGeom prst="rect">
            <a:avLst/>
          </a:prstGeom>
          <a:noFill/>
        </p:spPr>
        <p:txBody>
          <a:bodyPr wrap="square" rtlCol="0">
            <a:spAutoFit/>
          </a:bodyPr>
          <a:lstStyle/>
          <a:p>
            <a:pPr algn="ctr"/>
            <a:r>
              <a:rPr lang="en-US" i="1" dirty="0" smtClean="0"/>
              <a:t>“A display connected to a digital computer gives us a chance to gain familiarity with concepts not realizable in the physical world.  It is a looking glass into a mathematical wonderland.”</a:t>
            </a:r>
            <a:endParaRPr lang="en-US" i="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smtClean="0"/>
              <a:t>Display Processor</a:t>
            </a:r>
          </a:p>
        </p:txBody>
      </p:sp>
      <p:sp>
        <p:nvSpPr>
          <p:cNvPr id="25605" name="Rectangle 3"/>
          <p:cNvSpPr>
            <a:spLocks noGrp="1" noChangeArrowheads="1"/>
          </p:cNvSpPr>
          <p:nvPr>
            <p:ph type="body" idx="1"/>
          </p:nvPr>
        </p:nvSpPr>
        <p:spPr/>
        <p:txBody>
          <a:bodyPr>
            <a:normAutofit lnSpcReduction="10000"/>
          </a:bodyPr>
          <a:lstStyle/>
          <a:p>
            <a:r>
              <a:rPr lang="en-US" sz="2700" smtClean="0"/>
              <a:t>Rather than have the host computer try to refresh display use a special purpose computer called a </a:t>
            </a:r>
            <a:r>
              <a:rPr lang="en-US" sz="2700" i="1" smtClean="0"/>
              <a:t>display processor </a:t>
            </a:r>
            <a:r>
              <a:rPr lang="en-US" sz="2700" smtClean="0"/>
              <a:t>(DPU)</a:t>
            </a:r>
            <a:endParaRPr lang="en-US" sz="2700" i="1" smtClean="0"/>
          </a:p>
          <a:p>
            <a:endParaRPr lang="en-US" sz="2700" i="1" smtClean="0"/>
          </a:p>
          <a:p>
            <a:endParaRPr lang="en-US" sz="2700" i="1" smtClean="0"/>
          </a:p>
          <a:p>
            <a:endParaRPr lang="en-US" sz="2700" i="1" smtClean="0"/>
          </a:p>
          <a:p>
            <a:endParaRPr lang="en-US" sz="2700" i="1" smtClean="0"/>
          </a:p>
          <a:p>
            <a:r>
              <a:rPr lang="en-US" sz="2700" smtClean="0"/>
              <a:t>Graphics stored in display list (display file) on display processor</a:t>
            </a:r>
          </a:p>
          <a:p>
            <a:r>
              <a:rPr lang="en-US" sz="2700" smtClean="0"/>
              <a:t>Host </a:t>
            </a:r>
            <a:r>
              <a:rPr lang="en-US" sz="2700" i="1" smtClean="0"/>
              <a:t>compiles</a:t>
            </a:r>
            <a:r>
              <a:rPr lang="en-US" sz="2700" smtClean="0"/>
              <a:t> display list and sends to DPU</a:t>
            </a:r>
          </a:p>
        </p:txBody>
      </p:sp>
      <p:pic>
        <p:nvPicPr>
          <p:cNvPr id="25606" name="Picture 5" descr="an01f27"/>
          <p:cNvPicPr>
            <a:picLocks noChangeAspect="1" noChangeArrowheads="1"/>
          </p:cNvPicPr>
          <p:nvPr/>
        </p:nvPicPr>
        <p:blipFill>
          <a:blip r:embed="rId2" cstate="print"/>
          <a:srcRect/>
          <a:stretch>
            <a:fillRect/>
          </a:stretch>
        </p:blipFill>
        <p:spPr bwMode="auto">
          <a:xfrm>
            <a:off x="2514600" y="2590800"/>
            <a:ext cx="3825875" cy="165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p:txBody>
          <a:bodyPr/>
          <a:lstStyle/>
          <a:p>
            <a:r>
              <a:rPr lang="en-US" smtClean="0"/>
              <a:t>Direct View Storage Tube</a:t>
            </a:r>
          </a:p>
        </p:txBody>
      </p:sp>
      <p:sp>
        <p:nvSpPr>
          <p:cNvPr id="26629" name="Rectangle 3"/>
          <p:cNvSpPr>
            <a:spLocks noGrp="1" noChangeArrowheads="1"/>
          </p:cNvSpPr>
          <p:nvPr>
            <p:ph type="body" idx="1"/>
          </p:nvPr>
        </p:nvSpPr>
        <p:spPr/>
        <p:txBody>
          <a:bodyPr/>
          <a:lstStyle/>
          <a:p>
            <a:r>
              <a:rPr lang="en-US" dirty="0" smtClean="0"/>
              <a:t>Created by Tektronix</a:t>
            </a:r>
          </a:p>
          <a:p>
            <a:pPr lvl="1"/>
            <a:r>
              <a:rPr lang="en-US" dirty="0" smtClean="0"/>
              <a:t>Did not require constant refresh</a:t>
            </a:r>
          </a:p>
          <a:p>
            <a:pPr lvl="1"/>
            <a:r>
              <a:rPr lang="en-US" dirty="0" smtClean="0"/>
              <a:t>Standard interface to computers</a:t>
            </a:r>
          </a:p>
          <a:p>
            <a:pPr lvl="2"/>
            <a:r>
              <a:rPr lang="en-US" dirty="0" smtClean="0"/>
              <a:t>Allowed for standard software</a:t>
            </a:r>
          </a:p>
          <a:p>
            <a:pPr lvl="2"/>
            <a:r>
              <a:rPr lang="en-US" dirty="0" smtClean="0"/>
              <a:t>Plot3D in Fortran</a:t>
            </a:r>
          </a:p>
          <a:p>
            <a:pPr lvl="1"/>
            <a:r>
              <a:rPr lang="en-US" dirty="0" smtClean="0"/>
              <a:t>Relatively inexpensive</a:t>
            </a:r>
          </a:p>
          <a:p>
            <a:pPr lvl="2"/>
            <a:r>
              <a:rPr lang="en-US" dirty="0" smtClean="0"/>
              <a:t>Opened door to use of computer graphics for CAD community</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1371600" y="228600"/>
            <a:ext cx="7315200" cy="1066800"/>
          </a:xfrm>
        </p:spPr>
        <p:txBody>
          <a:bodyPr>
            <a:normAutofit/>
          </a:bodyPr>
          <a:lstStyle/>
          <a:p>
            <a:r>
              <a:rPr lang="en-US" dirty="0" smtClean="0"/>
              <a:t>History: 1970-1980</a:t>
            </a:r>
          </a:p>
        </p:txBody>
      </p:sp>
      <p:sp>
        <p:nvSpPr>
          <p:cNvPr id="27653" name="Rectangle 3"/>
          <p:cNvSpPr>
            <a:spLocks noGrp="1" noChangeArrowheads="1"/>
          </p:cNvSpPr>
          <p:nvPr>
            <p:ph type="body" idx="1"/>
          </p:nvPr>
        </p:nvSpPr>
        <p:spPr/>
        <p:txBody>
          <a:bodyPr/>
          <a:lstStyle/>
          <a:p>
            <a:r>
              <a:rPr lang="en-US" dirty="0" smtClean="0"/>
              <a:t>Raster Graphics</a:t>
            </a:r>
          </a:p>
          <a:p>
            <a:r>
              <a:rPr lang="en-US" dirty="0" smtClean="0"/>
              <a:t>Beginning of graphics standards</a:t>
            </a:r>
          </a:p>
          <a:p>
            <a:pPr lvl="1"/>
            <a:r>
              <a:rPr lang="en-US" dirty="0" smtClean="0"/>
              <a:t>IFIPS</a:t>
            </a:r>
          </a:p>
          <a:p>
            <a:pPr lvl="2"/>
            <a:r>
              <a:rPr lang="en-US" dirty="0" smtClean="0"/>
              <a:t>GKS: European effort</a:t>
            </a:r>
          </a:p>
          <a:p>
            <a:pPr lvl="3"/>
            <a:r>
              <a:rPr lang="en-US" dirty="0" smtClean="0"/>
              <a:t>Low-level 2D vector graphics suitable for charting</a:t>
            </a:r>
          </a:p>
          <a:p>
            <a:pPr lvl="3"/>
            <a:r>
              <a:rPr lang="en-US" b="0" dirty="0" smtClean="0"/>
              <a:t>Becomes ISO 2D standard</a:t>
            </a:r>
          </a:p>
          <a:p>
            <a:pPr lvl="2"/>
            <a:r>
              <a:rPr lang="en-US" dirty="0" smtClean="0"/>
              <a:t>Core: North American effort</a:t>
            </a:r>
          </a:p>
          <a:p>
            <a:pPr lvl="3"/>
            <a:r>
              <a:rPr lang="en-US" b="0" dirty="0" smtClean="0"/>
              <a:t> 3D but fails to become ISO standard</a:t>
            </a:r>
          </a:p>
          <a:p>
            <a:r>
              <a:rPr lang="en-US" dirty="0" smtClean="0"/>
              <a:t>Workstations and PCs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smtClean="0"/>
              <a:t>Raster Graphics</a:t>
            </a:r>
          </a:p>
        </p:txBody>
      </p:sp>
      <p:sp>
        <p:nvSpPr>
          <p:cNvPr id="28677" name="Rectangle 3"/>
          <p:cNvSpPr>
            <a:spLocks noGrp="1" noChangeArrowheads="1"/>
          </p:cNvSpPr>
          <p:nvPr>
            <p:ph type="body" idx="1"/>
          </p:nvPr>
        </p:nvSpPr>
        <p:spPr/>
        <p:txBody>
          <a:bodyPr/>
          <a:lstStyle/>
          <a:p>
            <a:r>
              <a:rPr lang="en-US" smtClean="0"/>
              <a:t>Image produced as an array (the </a:t>
            </a:r>
            <a:r>
              <a:rPr lang="en-US" i="1" smtClean="0"/>
              <a:t>raster</a:t>
            </a:r>
            <a:r>
              <a:rPr lang="en-US" smtClean="0"/>
              <a:t>) of picture elements (</a:t>
            </a:r>
            <a:r>
              <a:rPr lang="en-US" i="1" smtClean="0"/>
              <a:t>pixels</a:t>
            </a:r>
            <a:r>
              <a:rPr lang="en-US" smtClean="0"/>
              <a:t>) in the </a:t>
            </a:r>
            <a:r>
              <a:rPr lang="en-US" i="1" smtClean="0"/>
              <a:t>frame buffer</a:t>
            </a:r>
          </a:p>
        </p:txBody>
      </p:sp>
      <p:pic>
        <p:nvPicPr>
          <p:cNvPr id="28678" name="Picture 5" descr="ftp://ftp.cs.unm.edu/pub/angel/BOOK/SECOND_EDITION/FIGURES/JPEG/an01f02A.jpg"/>
          <p:cNvPicPr>
            <a:picLocks noChangeAspect="1" noChangeArrowheads="1"/>
          </p:cNvPicPr>
          <p:nvPr/>
        </p:nvPicPr>
        <p:blipFill>
          <a:blip r:embed="rId2" cstate="print"/>
          <a:srcRect/>
          <a:stretch>
            <a:fillRect/>
          </a:stretch>
        </p:blipFill>
        <p:spPr bwMode="auto">
          <a:xfrm>
            <a:off x="914400" y="3048000"/>
            <a:ext cx="3092450" cy="3152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679" name="Picture 7" descr="ftp://ftp.cs.unm.edu/pub/angel/BOOK/SECOND_EDITION/FIGURES/JPEG/an01f02B.jpg"/>
          <p:cNvPicPr>
            <a:picLocks noChangeAspect="1" noChangeArrowheads="1"/>
          </p:cNvPicPr>
          <p:nvPr/>
        </p:nvPicPr>
        <p:blipFill>
          <a:blip r:embed="rId3" cstate="print"/>
          <a:srcRect/>
          <a:stretch>
            <a:fillRect/>
          </a:stretch>
        </p:blipFill>
        <p:spPr bwMode="auto">
          <a:xfrm>
            <a:off x="4648200" y="3124200"/>
            <a:ext cx="3733800" cy="2832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smtClean="0"/>
              <a:t>Raster Graphics</a:t>
            </a:r>
          </a:p>
        </p:txBody>
      </p:sp>
      <p:sp>
        <p:nvSpPr>
          <p:cNvPr id="29701" name="Rectangle 3"/>
          <p:cNvSpPr>
            <a:spLocks noGrp="1" noChangeArrowheads="1"/>
          </p:cNvSpPr>
          <p:nvPr>
            <p:ph type="body" idx="1"/>
          </p:nvPr>
        </p:nvSpPr>
        <p:spPr/>
        <p:txBody>
          <a:bodyPr/>
          <a:lstStyle/>
          <a:p>
            <a:r>
              <a:rPr lang="en-US" smtClean="0"/>
              <a:t>Allows us to go from lines and wire frame images to filled polygons</a:t>
            </a:r>
          </a:p>
        </p:txBody>
      </p:sp>
      <p:pic>
        <p:nvPicPr>
          <p:cNvPr id="29702" name="Picture 5" descr="C:\BOOK\OpenGL\Hue\hue3.jpg"/>
          <p:cNvPicPr>
            <a:picLocks noChangeAspect="1" noChangeArrowheads="1"/>
          </p:cNvPicPr>
          <p:nvPr/>
        </p:nvPicPr>
        <p:blipFill>
          <a:blip r:embed="rId2" cstate="print"/>
          <a:srcRect/>
          <a:stretch>
            <a:fillRect/>
          </a:stretch>
        </p:blipFill>
        <p:spPr bwMode="auto">
          <a:xfrm>
            <a:off x="2919413" y="2895600"/>
            <a:ext cx="3305175" cy="3305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smtClean="0"/>
              <a:t>PCs and Workstations</a:t>
            </a:r>
          </a:p>
        </p:txBody>
      </p:sp>
      <p:sp>
        <p:nvSpPr>
          <p:cNvPr id="30725" name="Rectangle 3"/>
          <p:cNvSpPr>
            <a:spLocks noGrp="1" noChangeArrowheads="1"/>
          </p:cNvSpPr>
          <p:nvPr>
            <p:ph type="body" idx="1"/>
          </p:nvPr>
        </p:nvSpPr>
        <p:spPr/>
        <p:txBody>
          <a:bodyPr>
            <a:normAutofit/>
          </a:bodyPr>
          <a:lstStyle/>
          <a:p>
            <a:r>
              <a:rPr lang="en-US" smtClean="0"/>
              <a:t>Although we no longer make the distinction between workstations and PCs, historically they evolved from different roots</a:t>
            </a:r>
          </a:p>
          <a:p>
            <a:pPr lvl="1"/>
            <a:r>
              <a:rPr lang="en-US" smtClean="0"/>
              <a:t>Early workstations characterized by</a:t>
            </a:r>
          </a:p>
          <a:p>
            <a:pPr lvl="2"/>
            <a:r>
              <a:rPr lang="en-US" smtClean="0"/>
              <a:t>Networked connection: client-server model</a:t>
            </a:r>
          </a:p>
          <a:p>
            <a:pPr lvl="2"/>
            <a:r>
              <a:rPr lang="en-US" smtClean="0"/>
              <a:t>High-level of interactivity</a:t>
            </a:r>
          </a:p>
          <a:p>
            <a:pPr lvl="1"/>
            <a:r>
              <a:rPr lang="en-US" smtClean="0"/>
              <a:t>Early PCs included frame buffer as part of user memory</a:t>
            </a:r>
          </a:p>
          <a:p>
            <a:pPr lvl="2"/>
            <a:r>
              <a:rPr lang="en-US" smtClean="0"/>
              <a:t>Easy to change contents and create images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a:xfrm>
            <a:off x="1371600" y="228600"/>
            <a:ext cx="7315200" cy="1066800"/>
          </a:xfrm>
        </p:spPr>
        <p:txBody>
          <a:bodyPr>
            <a:normAutofit/>
          </a:bodyPr>
          <a:lstStyle/>
          <a:p>
            <a:r>
              <a:rPr lang="en-US" dirty="0" smtClean="0"/>
              <a:t>History: 1980-1990</a:t>
            </a:r>
          </a:p>
        </p:txBody>
      </p:sp>
      <p:sp>
        <p:nvSpPr>
          <p:cNvPr id="31749" name="Rectangle 3"/>
          <p:cNvSpPr>
            <a:spLocks noGrp="1" noChangeArrowheads="1"/>
          </p:cNvSpPr>
          <p:nvPr>
            <p:ph type="body" idx="1"/>
          </p:nvPr>
        </p:nvSpPr>
        <p:spPr/>
        <p:txBody>
          <a:bodyPr/>
          <a:lstStyle/>
          <a:p>
            <a:pPr>
              <a:buFontTx/>
              <a:buNone/>
            </a:pPr>
            <a:r>
              <a:rPr lang="en-US" dirty="0" smtClean="0"/>
              <a:t>Realism comes to computer graphics </a:t>
            </a:r>
          </a:p>
        </p:txBody>
      </p:sp>
      <p:pic>
        <p:nvPicPr>
          <p:cNvPr id="31750" name="Picture 5" descr="hue4"/>
          <p:cNvPicPr>
            <a:picLocks noChangeAspect="1" noChangeArrowheads="1"/>
          </p:cNvPicPr>
          <p:nvPr/>
        </p:nvPicPr>
        <p:blipFill>
          <a:blip r:embed="rId2" cstate="print"/>
          <a:srcRect/>
          <a:stretch>
            <a:fillRect/>
          </a:stretch>
        </p:blipFill>
        <p:spPr bwMode="auto">
          <a:xfrm>
            <a:off x="381000" y="2286000"/>
            <a:ext cx="2771775" cy="27717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751" name="Picture 7" descr="hue7"/>
          <p:cNvPicPr>
            <a:picLocks noChangeAspect="1" noChangeArrowheads="1"/>
          </p:cNvPicPr>
          <p:nvPr/>
        </p:nvPicPr>
        <p:blipFill>
          <a:blip r:embed="rId3" cstate="print"/>
          <a:srcRect/>
          <a:stretch>
            <a:fillRect/>
          </a:stretch>
        </p:blipFill>
        <p:spPr bwMode="auto">
          <a:xfrm>
            <a:off x="3352800" y="2286000"/>
            <a:ext cx="27432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752" name="Picture 9" descr="hue6"/>
          <p:cNvPicPr>
            <a:picLocks noChangeAspect="1" noChangeArrowheads="1"/>
          </p:cNvPicPr>
          <p:nvPr/>
        </p:nvPicPr>
        <p:blipFill>
          <a:blip r:embed="rId4" cstate="print"/>
          <a:srcRect/>
          <a:stretch>
            <a:fillRect/>
          </a:stretch>
        </p:blipFill>
        <p:spPr bwMode="auto">
          <a:xfrm>
            <a:off x="6248400" y="2286000"/>
            <a:ext cx="2695575" cy="2695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1753" name="Text Box 10"/>
          <p:cNvSpPr txBox="1">
            <a:spLocks noChangeArrowheads="1"/>
          </p:cNvSpPr>
          <p:nvPr/>
        </p:nvSpPr>
        <p:spPr bwMode="auto">
          <a:xfrm>
            <a:off x="609600" y="5257800"/>
            <a:ext cx="2105025" cy="457200"/>
          </a:xfrm>
          <a:prstGeom prst="rect">
            <a:avLst/>
          </a:prstGeom>
          <a:noFill/>
          <a:ln w="12700">
            <a:noFill/>
            <a:miter lim="800000"/>
            <a:headEnd type="none" w="sm" len="sm"/>
            <a:tailEnd type="none" w="sm" len="sm"/>
          </a:ln>
        </p:spPr>
        <p:txBody>
          <a:bodyPr wrap="none" anchorCtr="1">
            <a:spAutoFit/>
          </a:bodyPr>
          <a:lstStyle/>
          <a:p>
            <a:r>
              <a:rPr lang="en-US"/>
              <a:t>smooth shading</a:t>
            </a:r>
          </a:p>
        </p:txBody>
      </p:sp>
      <p:sp>
        <p:nvSpPr>
          <p:cNvPr id="31754" name="Text Box 11"/>
          <p:cNvSpPr txBox="1">
            <a:spLocks noChangeArrowheads="1"/>
          </p:cNvSpPr>
          <p:nvPr/>
        </p:nvSpPr>
        <p:spPr bwMode="auto">
          <a:xfrm>
            <a:off x="3843338" y="5257800"/>
            <a:ext cx="1722437" cy="822325"/>
          </a:xfrm>
          <a:prstGeom prst="rect">
            <a:avLst/>
          </a:prstGeom>
          <a:noFill/>
          <a:ln w="12700">
            <a:noFill/>
            <a:miter lim="800000"/>
            <a:headEnd type="none" w="sm" len="sm"/>
            <a:tailEnd type="none" w="sm" len="sm"/>
          </a:ln>
        </p:spPr>
        <p:txBody>
          <a:bodyPr wrap="none" anchorCtr="1">
            <a:spAutoFit/>
          </a:bodyPr>
          <a:lstStyle/>
          <a:p>
            <a:r>
              <a:rPr lang="en-US"/>
              <a:t>environment</a:t>
            </a:r>
          </a:p>
          <a:p>
            <a:r>
              <a:rPr lang="en-US"/>
              <a:t>    mapping</a:t>
            </a:r>
          </a:p>
        </p:txBody>
      </p:sp>
      <p:sp>
        <p:nvSpPr>
          <p:cNvPr id="31755" name="Text Box 12"/>
          <p:cNvSpPr txBox="1">
            <a:spLocks noChangeArrowheads="1"/>
          </p:cNvSpPr>
          <p:nvPr/>
        </p:nvSpPr>
        <p:spPr bwMode="auto">
          <a:xfrm>
            <a:off x="6629400" y="5257800"/>
            <a:ext cx="2019300" cy="457200"/>
          </a:xfrm>
          <a:prstGeom prst="rect">
            <a:avLst/>
          </a:prstGeom>
          <a:noFill/>
          <a:ln w="12700">
            <a:noFill/>
            <a:miter lim="800000"/>
            <a:headEnd type="none" w="sm" len="sm"/>
            <a:tailEnd type="none" w="sm" len="sm"/>
          </a:ln>
        </p:spPr>
        <p:txBody>
          <a:bodyPr wrap="none" anchorCtr="1">
            <a:spAutoFit/>
          </a:bodyPr>
          <a:lstStyle/>
          <a:p>
            <a:r>
              <a:rPr lang="en-US" dirty="0"/>
              <a:t>bump mapping</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1371600" y="228600"/>
            <a:ext cx="7162800" cy="1066800"/>
          </a:xfrm>
        </p:spPr>
        <p:txBody>
          <a:bodyPr>
            <a:normAutofit/>
          </a:bodyPr>
          <a:lstStyle/>
          <a:p>
            <a:r>
              <a:rPr lang="en-US" dirty="0" smtClean="0"/>
              <a:t>History: 1980-1990</a:t>
            </a:r>
          </a:p>
        </p:txBody>
      </p:sp>
      <p:sp>
        <p:nvSpPr>
          <p:cNvPr id="32773" name="Rectangle 3"/>
          <p:cNvSpPr>
            <a:spLocks noGrp="1" noChangeArrowheads="1"/>
          </p:cNvSpPr>
          <p:nvPr>
            <p:ph type="body" idx="1"/>
          </p:nvPr>
        </p:nvSpPr>
        <p:spPr/>
        <p:txBody>
          <a:bodyPr>
            <a:normAutofit lnSpcReduction="10000"/>
          </a:bodyPr>
          <a:lstStyle/>
          <a:p>
            <a:r>
              <a:rPr lang="en-US" dirty="0" smtClean="0"/>
              <a:t>Special purpose hardware</a:t>
            </a:r>
          </a:p>
          <a:p>
            <a:pPr lvl="1"/>
            <a:r>
              <a:rPr lang="en-US" dirty="0" smtClean="0"/>
              <a:t>Silicon Graphics geometry engine</a:t>
            </a:r>
          </a:p>
          <a:p>
            <a:pPr lvl="2"/>
            <a:r>
              <a:rPr lang="en-US" dirty="0" smtClean="0"/>
              <a:t>VLSI implementation of graphics pipeline</a:t>
            </a:r>
          </a:p>
          <a:p>
            <a:r>
              <a:rPr lang="en-US" dirty="0" smtClean="0"/>
              <a:t>Industry-based standards</a:t>
            </a:r>
          </a:p>
          <a:p>
            <a:pPr lvl="1"/>
            <a:r>
              <a:rPr lang="en-US" dirty="0" smtClean="0"/>
              <a:t>PHIGS – descendant of GKS</a:t>
            </a:r>
          </a:p>
          <a:p>
            <a:pPr lvl="2"/>
            <a:r>
              <a:rPr lang="en-US" dirty="0" smtClean="0"/>
              <a:t>3D graphics standard for the 90s</a:t>
            </a:r>
          </a:p>
          <a:p>
            <a:pPr lvl="2"/>
            <a:r>
              <a:rPr lang="en-US" dirty="0" smtClean="0"/>
              <a:t>Scene graph hierarchy part of standard</a:t>
            </a:r>
          </a:p>
          <a:p>
            <a:pPr lvl="1"/>
            <a:r>
              <a:rPr lang="en-US" dirty="0" err="1" smtClean="0"/>
              <a:t>RenderMan</a:t>
            </a:r>
            <a:endParaRPr lang="en-US" dirty="0" smtClean="0"/>
          </a:p>
          <a:p>
            <a:pPr lvl="2"/>
            <a:r>
              <a:rPr lang="en-US" dirty="0" smtClean="0"/>
              <a:t>Pixar</a:t>
            </a:r>
          </a:p>
          <a:p>
            <a:r>
              <a:rPr lang="en-US" dirty="0" smtClean="0"/>
              <a:t>Networked graphics: X Window System</a:t>
            </a:r>
          </a:p>
          <a:p>
            <a:r>
              <a:rPr lang="en-US" dirty="0" smtClean="0"/>
              <a:t>Human-Computer Interaction (HCI)</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Information</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Class uses blackboard/</a:t>
            </a:r>
            <a:r>
              <a:rPr lang="en-US" dirty="0" err="1" smtClean="0"/>
              <a:t>myASU</a:t>
            </a:r>
            <a:r>
              <a:rPr lang="en-US" dirty="0" smtClean="0"/>
              <a:t> interface:</a:t>
            </a:r>
          </a:p>
          <a:p>
            <a:pPr lvl="1">
              <a:lnSpc>
                <a:spcPct val="80000"/>
              </a:lnSpc>
            </a:pPr>
            <a:r>
              <a:rPr lang="en-US" dirty="0" smtClean="0"/>
              <a:t>Syllabus</a:t>
            </a:r>
          </a:p>
          <a:p>
            <a:pPr lvl="1">
              <a:lnSpc>
                <a:spcPct val="80000"/>
              </a:lnSpc>
            </a:pPr>
            <a:r>
              <a:rPr lang="en-US" dirty="0" smtClean="0"/>
              <a:t>Slides</a:t>
            </a:r>
          </a:p>
          <a:p>
            <a:pPr lvl="1">
              <a:lnSpc>
                <a:spcPct val="80000"/>
              </a:lnSpc>
            </a:pPr>
            <a:r>
              <a:rPr lang="en-US" dirty="0" smtClean="0"/>
              <a:t>Homework</a:t>
            </a:r>
          </a:p>
          <a:p>
            <a:pPr lvl="1">
              <a:lnSpc>
                <a:spcPct val="80000"/>
              </a:lnSpc>
            </a:pPr>
            <a:r>
              <a:rPr lang="en-US" dirty="0" smtClean="0"/>
              <a:t>Projects</a:t>
            </a:r>
          </a:p>
          <a:p>
            <a:pPr lvl="1">
              <a:lnSpc>
                <a:spcPct val="80000"/>
              </a:lnSpc>
            </a:pPr>
            <a:r>
              <a:rPr lang="en-US" dirty="0" smtClean="0"/>
              <a:t>Announcements</a:t>
            </a:r>
          </a:p>
          <a:p>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a:xfrm>
            <a:off x="1371600" y="228600"/>
            <a:ext cx="7315200" cy="1066800"/>
          </a:xfrm>
        </p:spPr>
        <p:txBody>
          <a:bodyPr>
            <a:normAutofit/>
          </a:bodyPr>
          <a:lstStyle/>
          <a:p>
            <a:r>
              <a:rPr lang="en-US" dirty="0" smtClean="0"/>
              <a:t>History: 1990-2000</a:t>
            </a:r>
          </a:p>
        </p:txBody>
      </p:sp>
      <p:sp>
        <p:nvSpPr>
          <p:cNvPr id="33797" name="Rectangle 3"/>
          <p:cNvSpPr>
            <a:spLocks noGrp="1" noChangeArrowheads="1"/>
          </p:cNvSpPr>
          <p:nvPr>
            <p:ph type="body" idx="1"/>
          </p:nvPr>
        </p:nvSpPr>
        <p:spPr/>
        <p:txBody>
          <a:bodyPr/>
          <a:lstStyle/>
          <a:p>
            <a:r>
              <a:rPr lang="en-US" dirty="0" smtClean="0"/>
              <a:t>OpenGL API</a:t>
            </a:r>
          </a:p>
          <a:p>
            <a:r>
              <a:rPr lang="en-US" dirty="0" smtClean="0"/>
              <a:t>Completely computer-generated feature-length movies (</a:t>
            </a:r>
            <a:r>
              <a:rPr lang="en-US" b="1" dirty="0" smtClean="0"/>
              <a:t>Toy Story</a:t>
            </a:r>
            <a:r>
              <a:rPr lang="en-US" dirty="0" smtClean="0"/>
              <a:t>) are successful</a:t>
            </a:r>
          </a:p>
          <a:p>
            <a:r>
              <a:rPr lang="en-US" dirty="0" smtClean="0"/>
              <a:t>New hardware capabilities</a:t>
            </a:r>
          </a:p>
          <a:p>
            <a:pPr lvl="1"/>
            <a:r>
              <a:rPr lang="en-US" dirty="0" smtClean="0"/>
              <a:t>Texture mapping</a:t>
            </a:r>
          </a:p>
          <a:p>
            <a:pPr lvl="1"/>
            <a:r>
              <a:rPr lang="en-US" dirty="0" smtClean="0"/>
              <a:t>Blending</a:t>
            </a:r>
          </a:p>
          <a:p>
            <a:pPr lvl="1"/>
            <a:r>
              <a:rPr lang="en-US" dirty="0" smtClean="0"/>
              <a:t>Accumulation, stencil buffers</a:t>
            </a:r>
          </a:p>
          <a:p>
            <a:r>
              <a:rPr lang="en-US" dirty="0" smtClean="0"/>
              <a:t>Non-photorealistic rendering (NPR)</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RenderMan</a:t>
            </a:r>
            <a:endParaRPr lang="en-US" dirty="0"/>
          </a:p>
        </p:txBody>
      </p:sp>
      <p:sp>
        <p:nvSpPr>
          <p:cNvPr id="3" name="Content Placeholder 2"/>
          <p:cNvSpPr>
            <a:spLocks noGrp="1"/>
          </p:cNvSpPr>
          <p:nvPr>
            <p:ph idx="1"/>
          </p:nvPr>
        </p:nvSpPr>
        <p:spPr/>
        <p:txBody>
          <a:bodyPr>
            <a:normAutofit/>
          </a:bodyPr>
          <a:lstStyle/>
          <a:p>
            <a:r>
              <a:rPr lang="en-US" dirty="0" smtClean="0"/>
              <a:t>3D scene specification</a:t>
            </a:r>
          </a:p>
          <a:p>
            <a:pPr lvl="1"/>
            <a:r>
              <a:rPr lang="en-US" dirty="0" smtClean="0"/>
              <a:t>Off-line rendering (cf. real-time for OpenGL)</a:t>
            </a:r>
          </a:p>
          <a:p>
            <a:pPr lvl="1"/>
            <a:r>
              <a:rPr lang="en-US" dirty="0" smtClean="0"/>
              <a:t>Interface protocol for different 3D apps</a:t>
            </a:r>
          </a:p>
          <a:p>
            <a:pPr lvl="1"/>
            <a:r>
              <a:rPr lang="en-US" dirty="0" smtClean="0"/>
              <a:t>Developed by Pixar Animation Studios</a:t>
            </a:r>
          </a:p>
          <a:p>
            <a:pPr lvl="1"/>
            <a:r>
              <a:rPr lang="en-US" dirty="0" smtClean="0"/>
              <a:t>Like PostScript for 3D</a:t>
            </a:r>
          </a:p>
          <a:p>
            <a:r>
              <a:rPr lang="en-US" dirty="0" smtClean="0"/>
              <a:t>Components</a:t>
            </a:r>
          </a:p>
          <a:p>
            <a:pPr lvl="1"/>
            <a:r>
              <a:rPr lang="en-US" dirty="0" smtClean="0"/>
              <a:t>High-level geometric primitives</a:t>
            </a:r>
          </a:p>
          <a:p>
            <a:pPr lvl="2"/>
            <a:r>
              <a:rPr lang="en-US" dirty="0" smtClean="0"/>
              <a:t>Quadrics, </a:t>
            </a:r>
            <a:r>
              <a:rPr lang="en-US" dirty="0" err="1" smtClean="0"/>
              <a:t>bicubic</a:t>
            </a:r>
            <a:r>
              <a:rPr lang="en-US" dirty="0" smtClean="0"/>
              <a:t> patches, etc</a:t>
            </a:r>
          </a:p>
          <a:p>
            <a:pPr lvl="1"/>
            <a:r>
              <a:rPr lang="en-US" dirty="0" smtClean="0"/>
              <a:t>Shading language (RSL)</a:t>
            </a:r>
          </a:p>
          <a:p>
            <a:pPr lvl="2"/>
            <a:r>
              <a:rPr lang="en-US" dirty="0" smtClean="0"/>
              <a:t>C-like syntax, compare to GLSL (later lectures)</a:t>
            </a:r>
          </a:p>
          <a:p>
            <a:pPr lvl="1"/>
            <a:endParaRPr lang="en-US" dirty="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0" y="6356350"/>
            <a:ext cx="2895600" cy="365125"/>
          </a:xfrm>
        </p:spPr>
        <p:txBody>
          <a:bodyPr/>
          <a:lstStyle/>
          <a:p>
            <a:r>
              <a:rPr lang="en-US" smtClean="0"/>
              <a:t>Introduction</a:t>
            </a:r>
            <a:endParaRPr lang="en-US"/>
          </a:p>
        </p:txBody>
      </p:sp>
      <p:sp>
        <p:nvSpPr>
          <p:cNvPr id="5" name="Slide Number Placeholder 4"/>
          <p:cNvSpPr>
            <a:spLocks noGrp="1"/>
          </p:cNvSpPr>
          <p:nvPr>
            <p:ph type="sldNum" sz="quarter" idx="4294967295"/>
          </p:nvPr>
        </p:nvSpPr>
        <p:spPr>
          <a:xfrm>
            <a:off x="7010400" y="6356350"/>
            <a:ext cx="2133600" cy="365125"/>
          </a:xfrm>
        </p:spPr>
        <p:txBody>
          <a:bodyPr/>
          <a:lstStyle/>
          <a:p>
            <a:fld id="{B6F15528-21DE-4FAA-801E-634DDDAF4B2B}" type="slidenum">
              <a:rPr lang="en-US" smtClean="0"/>
              <a:pPr/>
              <a:t>72</a:t>
            </a:fld>
            <a:endParaRPr lang="en-US" dirty="0"/>
          </a:p>
        </p:txBody>
      </p:sp>
      <p:pic>
        <p:nvPicPr>
          <p:cNvPr id="36866" name="Picture 2" descr="http://blog.sanook.com/PortalPics/_suttida106/images/default/toy-story-cast.jpg"/>
          <p:cNvPicPr>
            <a:picLocks noChangeAspect="1" noChangeArrowheads="1"/>
          </p:cNvPicPr>
          <p:nvPr/>
        </p:nvPicPr>
        <p:blipFill>
          <a:blip r:embed="rId2" cstate="print"/>
          <a:srcRect/>
          <a:stretch>
            <a:fillRect/>
          </a:stretch>
        </p:blipFill>
        <p:spPr bwMode="auto">
          <a:xfrm>
            <a:off x="-25400" y="0"/>
            <a:ext cx="9169400" cy="687705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NPR</a:t>
            </a:r>
            <a:endParaRPr lang="en-US" dirty="0"/>
          </a:p>
        </p:txBody>
      </p:sp>
      <p:pic>
        <p:nvPicPr>
          <p:cNvPr id="27652" name="Picture 4" descr="http://www.cs.mcgill.ca/~mbatch/767/stat1/nprsketch.jpg"/>
          <p:cNvPicPr>
            <a:picLocks noChangeAspect="1" noChangeArrowheads="1"/>
          </p:cNvPicPr>
          <p:nvPr/>
        </p:nvPicPr>
        <p:blipFill>
          <a:blip r:embed="rId2" cstate="print"/>
          <a:srcRect/>
          <a:stretch>
            <a:fillRect/>
          </a:stretch>
        </p:blipFill>
        <p:spPr bwMode="auto">
          <a:xfrm>
            <a:off x="152400" y="1600200"/>
            <a:ext cx="6096000" cy="4572000"/>
          </a:xfrm>
          <a:prstGeom prst="rect">
            <a:avLst/>
          </a:prstGeom>
          <a:noFill/>
          <a:ln>
            <a:solidFill>
              <a:schemeClr val="tx1"/>
            </a:solidFill>
          </a:ln>
        </p:spPr>
      </p:pic>
      <p:pic>
        <p:nvPicPr>
          <p:cNvPr id="27654" name="Picture 6" descr="http://developer.amd.com/gpu_images/ATI-9700-NPRHatching-Demo-vLG.jpg"/>
          <p:cNvPicPr>
            <a:picLocks noChangeAspect="1" noChangeArrowheads="1"/>
          </p:cNvPicPr>
          <p:nvPr/>
        </p:nvPicPr>
        <p:blipFill>
          <a:blip r:embed="rId3" cstate="print"/>
          <a:srcRect/>
          <a:stretch>
            <a:fillRect/>
          </a:stretch>
        </p:blipFill>
        <p:spPr bwMode="auto">
          <a:xfrm>
            <a:off x="5334000" y="1981200"/>
            <a:ext cx="3333750" cy="2400300"/>
          </a:xfrm>
          <a:prstGeom prst="rect">
            <a:avLst/>
          </a:prstGeom>
          <a:noFill/>
          <a:ln>
            <a:solidFill>
              <a:schemeClr val="tx1"/>
            </a:solidFill>
          </a:ln>
        </p:spPr>
      </p:pic>
      <p:pic>
        <p:nvPicPr>
          <p:cNvPr id="27656" name="Picture 8" descr="http://www.cs.cmu.edu/~mbz/personal/graphics/imgs/npr/bunny.jpg"/>
          <p:cNvPicPr>
            <a:picLocks noChangeAspect="1" noChangeArrowheads="1"/>
          </p:cNvPicPr>
          <p:nvPr/>
        </p:nvPicPr>
        <p:blipFill>
          <a:blip r:embed="rId4" cstate="print"/>
          <a:srcRect/>
          <a:stretch>
            <a:fillRect/>
          </a:stretch>
        </p:blipFill>
        <p:spPr bwMode="auto">
          <a:xfrm>
            <a:off x="4495800" y="4114800"/>
            <a:ext cx="2286000" cy="2286000"/>
          </a:xfrm>
          <a:prstGeom prst="rect">
            <a:avLst/>
          </a:prstGeom>
          <a:noFill/>
          <a:ln>
            <a:solidFill>
              <a:schemeClr val="tx1"/>
            </a:solidFill>
          </a:ln>
        </p:spPr>
      </p:pic>
      <p:pic>
        <p:nvPicPr>
          <p:cNvPr id="8" name="Picture 6" descr="G:\Presentations\Presentation-OSU_11\Ross_Hedcut.jpg"/>
          <p:cNvPicPr>
            <a:picLocks noChangeAspect="1" noChangeArrowheads="1"/>
          </p:cNvPicPr>
          <p:nvPr/>
        </p:nvPicPr>
        <p:blipFill>
          <a:blip r:embed="rId5" cstate="print"/>
          <a:srcRect/>
          <a:stretch>
            <a:fillRect/>
          </a:stretch>
        </p:blipFill>
        <p:spPr bwMode="auto">
          <a:xfrm>
            <a:off x="7010400" y="4572000"/>
            <a:ext cx="1828800" cy="2054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dirty="0" smtClean="0"/>
              <a:t>History: 2000-</a:t>
            </a:r>
          </a:p>
        </p:txBody>
      </p:sp>
      <p:sp>
        <p:nvSpPr>
          <p:cNvPr id="34821" name="Rectangle 3"/>
          <p:cNvSpPr>
            <a:spLocks noGrp="1" noChangeArrowheads="1"/>
          </p:cNvSpPr>
          <p:nvPr>
            <p:ph type="body" idx="1"/>
          </p:nvPr>
        </p:nvSpPr>
        <p:spPr/>
        <p:txBody>
          <a:bodyPr/>
          <a:lstStyle/>
          <a:p>
            <a:r>
              <a:rPr lang="en-US" dirty="0" smtClean="0"/>
              <a:t>Photorealism</a:t>
            </a:r>
          </a:p>
          <a:p>
            <a:r>
              <a:rPr lang="en-US" dirty="0" smtClean="0"/>
              <a:t>Graphics cards for PCs dominate market</a:t>
            </a:r>
          </a:p>
          <a:p>
            <a:pPr lvl="1"/>
            <a:r>
              <a:rPr lang="en-US" dirty="0" err="1" smtClean="0"/>
              <a:t>NVidia</a:t>
            </a:r>
            <a:r>
              <a:rPr lang="en-US" dirty="0" smtClean="0"/>
              <a:t>, ATI</a:t>
            </a:r>
          </a:p>
          <a:p>
            <a:r>
              <a:rPr lang="en-US" dirty="0" smtClean="0"/>
              <a:t>Game boxes and game players determine direction of market</a:t>
            </a:r>
          </a:p>
          <a:p>
            <a:r>
              <a:rPr lang="en-US" dirty="0" smtClean="0"/>
              <a:t>Computer graphics routine in movie industry: Maya, </a:t>
            </a:r>
            <a:r>
              <a:rPr lang="en-US" dirty="0" err="1" smtClean="0"/>
              <a:t>Lightwave</a:t>
            </a:r>
            <a:endParaRPr lang="en-US" dirty="0" smtClean="0"/>
          </a:p>
          <a:p>
            <a:r>
              <a:rPr lang="en-US" dirty="0" smtClean="0"/>
              <a:t>Programmable pipelines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Acknowledgements</a:t>
            </a:r>
          </a:p>
          <a:p>
            <a:pPr lvl="1"/>
            <a:r>
              <a:rPr lang="en-US" dirty="0" smtClean="0"/>
              <a:t>Previous instructors of CSE 470/598</a:t>
            </a:r>
          </a:p>
          <a:p>
            <a:pPr lvl="2"/>
            <a:r>
              <a:rPr lang="en-US" dirty="0" smtClean="0"/>
              <a:t>Peter </a:t>
            </a:r>
            <a:r>
              <a:rPr lang="en-US" dirty="0" err="1" smtClean="0"/>
              <a:t>Wonka</a:t>
            </a:r>
            <a:r>
              <a:rPr lang="en-US" dirty="0" smtClean="0"/>
              <a:t>, CS</a:t>
            </a:r>
          </a:p>
          <a:p>
            <a:pPr lvl="1"/>
            <a:r>
              <a:rPr lang="en-US" dirty="0" smtClean="0"/>
              <a:t>Purdue Colleagues</a:t>
            </a:r>
          </a:p>
          <a:p>
            <a:pPr lvl="2"/>
            <a:r>
              <a:rPr lang="en-US" dirty="0" smtClean="0"/>
              <a:t>David Ebert, ECE</a:t>
            </a:r>
          </a:p>
          <a:p>
            <a:pPr lvl="2"/>
            <a:r>
              <a:rPr lang="en-US" dirty="0" err="1" smtClean="0"/>
              <a:t>Niklas</a:t>
            </a:r>
            <a:r>
              <a:rPr lang="en-US" dirty="0" smtClean="0"/>
              <a:t> </a:t>
            </a:r>
            <a:r>
              <a:rPr lang="en-US" dirty="0" err="1" smtClean="0"/>
              <a:t>Elmqvist</a:t>
            </a:r>
            <a:r>
              <a:rPr lang="en-US" dirty="0" smtClean="0"/>
              <a:t>, ECE</a:t>
            </a:r>
          </a:p>
          <a:p>
            <a:pPr lvl="1"/>
            <a:r>
              <a:rPr lang="en-US" dirty="0" smtClean="0"/>
              <a:t>Slides </a:t>
            </a:r>
            <a:r>
              <a:rPr lang="en-US" dirty="0" smtClean="0"/>
              <a:t>(Ed Angel)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endParaRPr lang="en-US" dirty="0"/>
          </a:p>
        </p:txBody>
      </p:sp>
      <p:sp>
        <p:nvSpPr>
          <p:cNvPr id="3" name="Content Placeholder 2"/>
          <p:cNvSpPr>
            <a:spLocks noGrp="1"/>
          </p:cNvSpPr>
          <p:nvPr>
            <p:ph idx="1"/>
          </p:nvPr>
        </p:nvSpPr>
        <p:spPr/>
        <p:txBody>
          <a:bodyPr>
            <a:normAutofit/>
          </a:bodyPr>
          <a:lstStyle/>
          <a:p>
            <a:r>
              <a:rPr lang="en-US" dirty="0" smtClean="0"/>
              <a:t>Requirements</a:t>
            </a:r>
          </a:p>
          <a:p>
            <a:pPr lvl="1"/>
            <a:r>
              <a:rPr lang="en-US" dirty="0" smtClean="0"/>
              <a:t>Individual work (no collaboration)</a:t>
            </a:r>
          </a:p>
          <a:p>
            <a:pPr lvl="1"/>
            <a:r>
              <a:rPr lang="en-US" dirty="0" smtClean="0"/>
              <a:t>ASU lab computers or home computers</a:t>
            </a:r>
          </a:p>
          <a:p>
            <a:pPr lvl="1"/>
            <a:r>
              <a:rPr lang="en-US" dirty="0" smtClean="0"/>
              <a:t>C/C++ code</a:t>
            </a:r>
          </a:p>
          <a:p>
            <a:pPr lvl="1"/>
            <a:r>
              <a:rPr lang="en-US" dirty="0" smtClean="0"/>
              <a:t>Windows</a:t>
            </a:r>
          </a:p>
          <a:p>
            <a:pPr lvl="1"/>
            <a:r>
              <a:rPr lang="en-US" dirty="0" smtClean="0"/>
              <a:t>Must compile (or failing assignment)</a:t>
            </a:r>
          </a:p>
          <a:p>
            <a:r>
              <a:rPr lang="en-US" dirty="0" smtClean="0"/>
              <a:t>Submission</a:t>
            </a:r>
          </a:p>
          <a:p>
            <a:pPr lvl="1"/>
            <a:r>
              <a:rPr lang="en-US" dirty="0" smtClean="0"/>
              <a:t>Electronic: ASU Blackboard</a:t>
            </a:r>
          </a:p>
          <a:p>
            <a:pPr lvl="1"/>
            <a:r>
              <a:rPr lang="en-US" dirty="0" smtClean="0"/>
              <a:t>Source code, data files, executable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a:t>
            </a:r>
            <a:endParaRPr lang="en-US" dirty="0"/>
          </a:p>
        </p:txBody>
      </p:sp>
      <p:sp>
        <p:nvSpPr>
          <p:cNvPr id="3" name="Content Placeholder 2"/>
          <p:cNvSpPr>
            <a:spLocks noGrp="1"/>
          </p:cNvSpPr>
          <p:nvPr>
            <p:ph idx="1"/>
          </p:nvPr>
        </p:nvSpPr>
        <p:spPr/>
        <p:txBody>
          <a:bodyPr/>
          <a:lstStyle/>
          <a:p>
            <a:r>
              <a:rPr lang="en-US" dirty="0" smtClean="0"/>
              <a:t>No late </a:t>
            </a:r>
            <a:r>
              <a:rPr lang="en-US" dirty="0" err="1" smtClean="0"/>
              <a:t>homeworks</a:t>
            </a:r>
            <a:r>
              <a:rPr lang="en-US" dirty="0" smtClean="0"/>
              <a:t> are accepted</a:t>
            </a:r>
          </a:p>
          <a:p>
            <a:r>
              <a:rPr lang="en-US" dirty="0" smtClean="0"/>
              <a:t>Assignment due dates and times are posted on blackboard</a:t>
            </a:r>
          </a:p>
          <a:p>
            <a:r>
              <a:rPr lang="en-US" dirty="0" smtClean="0"/>
              <a:t>Assignments are long, be prepared!</a:t>
            </a:r>
            <a:endParaRPr lang="en-US" dirty="0" smtClean="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1233</TotalTime>
  <Words>2551</Words>
  <Application>Microsoft Office PowerPoint</Application>
  <PresentationFormat>On-screen Show (4:3)</PresentationFormat>
  <Paragraphs>520</Paragraphs>
  <Slides>75</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77" baseType="lpstr">
      <vt:lpstr>Equity</vt:lpstr>
      <vt:lpstr>Equation</vt:lpstr>
      <vt:lpstr>CSE 470/598 Computer Graphics</vt:lpstr>
      <vt:lpstr>Disclaimer</vt:lpstr>
      <vt:lpstr>Class Time and Location</vt:lpstr>
      <vt:lpstr>My Background</vt:lpstr>
      <vt:lpstr>My Research</vt:lpstr>
      <vt:lpstr>Teaching Assistant</vt:lpstr>
      <vt:lpstr>Class Information</vt:lpstr>
      <vt:lpstr>Assignments</vt:lpstr>
      <vt:lpstr>Late Policy</vt:lpstr>
      <vt:lpstr>Exams</vt:lpstr>
      <vt:lpstr>Required Textbook</vt:lpstr>
      <vt:lpstr>Slides</vt:lpstr>
      <vt:lpstr>Projects</vt:lpstr>
      <vt:lpstr>Grades</vt:lpstr>
      <vt:lpstr>Grades</vt:lpstr>
      <vt:lpstr>Workload</vt:lpstr>
      <vt:lpstr>Missing an Exam</vt:lpstr>
      <vt:lpstr>How Can I Improve My Grade?</vt:lpstr>
      <vt:lpstr>Academic Integrity</vt:lpstr>
      <vt:lpstr>Academic Integrity</vt:lpstr>
      <vt:lpstr>Classroom Behavior </vt:lpstr>
      <vt:lpstr>Attendance Policy</vt:lpstr>
      <vt:lpstr>Disability Resource Center</vt:lpstr>
      <vt:lpstr>Method of Instruction</vt:lpstr>
      <vt:lpstr>Class Participation Time</vt:lpstr>
      <vt:lpstr>Current Computer Graphics</vt:lpstr>
      <vt:lpstr>PowerPoint Presentation</vt:lpstr>
      <vt:lpstr>Entertainment</vt:lpstr>
      <vt:lpstr>Design</vt:lpstr>
      <vt:lpstr>Digital Photography</vt:lpstr>
      <vt:lpstr>User Interfaces</vt:lpstr>
      <vt:lpstr>Virtual Reality</vt:lpstr>
      <vt:lpstr>Visualization</vt:lpstr>
      <vt:lpstr>Prerequisites</vt:lpstr>
      <vt:lpstr>How difficult will this course be?</vt:lpstr>
      <vt:lpstr>Design an Algorithm</vt:lpstr>
      <vt:lpstr>Design an Algorithm</vt:lpstr>
      <vt:lpstr>Linear Algebra</vt:lpstr>
      <vt:lpstr>Linear Algebra</vt:lpstr>
      <vt:lpstr>Transformations</vt:lpstr>
      <vt:lpstr>Transformations</vt:lpstr>
      <vt:lpstr>Geometric test</vt:lpstr>
      <vt:lpstr>Programming</vt:lpstr>
      <vt:lpstr>What will we cover in class?</vt:lpstr>
      <vt:lpstr>What will we cover in class?</vt:lpstr>
      <vt:lpstr>What will we cover in class?</vt:lpstr>
      <vt:lpstr>What will we cover in class?</vt:lpstr>
      <vt:lpstr>Skills you will take away</vt:lpstr>
      <vt:lpstr>Course Outcomes</vt:lpstr>
      <vt:lpstr>What you won’t learn in this course</vt:lpstr>
      <vt:lpstr>Questions?</vt:lpstr>
      <vt:lpstr>What is Computer Graphics?</vt:lpstr>
      <vt:lpstr>Computer Graphics</vt:lpstr>
      <vt:lpstr>Example </vt:lpstr>
      <vt:lpstr>Preliminary Answer</vt:lpstr>
      <vt:lpstr>Basic Graphics System</vt:lpstr>
      <vt:lpstr>CRT</vt:lpstr>
      <vt:lpstr>History: 1950-1960</vt:lpstr>
      <vt:lpstr>History: 1960-1970</vt:lpstr>
      <vt:lpstr>Sketchpad</vt:lpstr>
      <vt:lpstr>Ivan Sutherland (b. 1938-)</vt:lpstr>
      <vt:lpstr>Display Processor</vt:lpstr>
      <vt:lpstr>Direct View Storage Tube</vt:lpstr>
      <vt:lpstr>History: 1970-1980</vt:lpstr>
      <vt:lpstr>Raster Graphics</vt:lpstr>
      <vt:lpstr>Raster Graphics</vt:lpstr>
      <vt:lpstr>PCs and Workstations</vt:lpstr>
      <vt:lpstr>History: 1980-1990</vt:lpstr>
      <vt:lpstr>History: 1980-1990</vt:lpstr>
      <vt:lpstr>History: 1990-2000</vt:lpstr>
      <vt:lpstr>RenderMan</vt:lpstr>
      <vt:lpstr>PowerPoint Presentation</vt:lpstr>
      <vt:lpstr>NPR</vt:lpstr>
      <vt:lpstr>History: 2000-</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105</cp:revision>
  <dcterms:created xsi:type="dcterms:W3CDTF">2011-08-04T19:58:28Z</dcterms:created>
  <dcterms:modified xsi:type="dcterms:W3CDTF">2014-08-17T17:43:27Z</dcterms:modified>
</cp:coreProperties>
</file>